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5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325" r:id="rId4"/>
    <p:sldId id="278" r:id="rId5"/>
    <p:sldId id="280" r:id="rId6"/>
    <p:sldId id="323" r:id="rId7"/>
    <p:sldId id="324" r:id="rId8"/>
    <p:sldId id="327" r:id="rId9"/>
    <p:sldId id="311" r:id="rId10"/>
    <p:sldId id="326" r:id="rId11"/>
    <p:sldId id="312" r:id="rId12"/>
    <p:sldId id="315" r:id="rId13"/>
    <p:sldId id="314" r:id="rId14"/>
    <p:sldId id="316" r:id="rId15"/>
    <p:sldId id="31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  <p15:guide id="1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4" autoAdjust="0"/>
    <p:restoredTop sz="94109" autoAdjust="0"/>
  </p:normalViewPr>
  <p:slideViewPr>
    <p:cSldViewPr>
      <p:cViewPr varScale="1">
        <p:scale>
          <a:sx n="114" d="100"/>
          <a:sy n="114" d="100"/>
        </p:scale>
        <p:origin x="1284" y="10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2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6.svg"/><Relationship Id="rId9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6.svg"/><Relationship Id="rId9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D9F4D-B4F4-4AAB-9DCA-230AEF38CBE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C55354-83B6-4655-B65D-C8A6684439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paper relates quality and uncertainty and investigates the adverse selection problem.</a:t>
          </a:r>
        </a:p>
      </dgm:t>
    </dgm:pt>
    <dgm:pt modelId="{9E6AA912-1BCD-499E-B87E-B20BD5B72507}" type="parTrans" cxnId="{3ED2277D-9BEB-4244-A3C2-A5C0FE00B9B0}">
      <dgm:prSet/>
      <dgm:spPr/>
      <dgm:t>
        <a:bodyPr/>
        <a:lstStyle/>
        <a:p>
          <a:endParaRPr lang="en-US"/>
        </a:p>
      </dgm:t>
    </dgm:pt>
    <dgm:pt modelId="{1766AD4B-7D0B-43B0-9DE2-F857B9099ECE}" type="sibTrans" cxnId="{3ED2277D-9BEB-4244-A3C2-A5C0FE00B9B0}">
      <dgm:prSet/>
      <dgm:spPr/>
      <dgm:t>
        <a:bodyPr/>
        <a:lstStyle/>
        <a:p>
          <a:endParaRPr lang="en-US"/>
        </a:p>
      </dgm:t>
    </dgm:pt>
    <dgm:pt modelId="{98CBA66A-0A18-48BD-B4E8-EC5128FC95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Explores the interaction of quality differences and uncertainty in explaining important market equilibria.</a:t>
          </a:r>
        </a:p>
      </dgm:t>
    </dgm:pt>
    <dgm:pt modelId="{38DDFFB4-5BD6-4852-95CB-5FB282EB2B78}" type="parTrans" cxnId="{B68B23CB-8757-45D3-B646-7CC9DD4B5804}">
      <dgm:prSet/>
      <dgm:spPr/>
      <dgm:t>
        <a:bodyPr/>
        <a:lstStyle/>
        <a:p>
          <a:endParaRPr lang="en-US"/>
        </a:p>
      </dgm:t>
    </dgm:pt>
    <dgm:pt modelId="{C44DD2D6-5D3F-4033-B879-94EFFEE48A75}" type="sibTrans" cxnId="{B68B23CB-8757-45D3-B646-7CC9DD4B5804}">
      <dgm:prSet/>
      <dgm:spPr/>
      <dgm:t>
        <a:bodyPr/>
        <a:lstStyle/>
        <a:p>
          <a:endParaRPr lang="en-US"/>
        </a:p>
      </dgm:t>
    </dgm:pt>
    <dgm:pt modelId="{E7A59098-EB4F-480F-800A-94764B64A5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Applies the findings to a series of economic situations, ranging from insurance contracts to employment and credit decisions.</a:t>
          </a:r>
        </a:p>
      </dgm:t>
    </dgm:pt>
    <dgm:pt modelId="{985502A3-35B5-4CA0-80EB-3672DC7DC096}" type="parTrans" cxnId="{8B0C0D06-105D-413E-84A5-B8A5095F8A1A}">
      <dgm:prSet/>
      <dgm:spPr/>
      <dgm:t>
        <a:bodyPr/>
        <a:lstStyle/>
        <a:p>
          <a:endParaRPr lang="en-US"/>
        </a:p>
      </dgm:t>
    </dgm:pt>
    <dgm:pt modelId="{05ACFF1B-5CED-4E9A-B02E-46DD958D8A17}" type="sibTrans" cxnId="{8B0C0D06-105D-413E-84A5-B8A5095F8A1A}">
      <dgm:prSet/>
      <dgm:spPr/>
      <dgm:t>
        <a:bodyPr/>
        <a:lstStyle/>
        <a:p>
          <a:endParaRPr lang="en-US"/>
        </a:p>
      </dgm:t>
    </dgm:pt>
    <dgm:pt modelId="{E51BA0BA-3AB7-472D-87EE-9EBF339E5B88}" type="pres">
      <dgm:prSet presAssocID="{17CD9F4D-B4F4-4AAB-9DCA-230AEF38CBE1}" presName="root" presStyleCnt="0">
        <dgm:presLayoutVars>
          <dgm:dir/>
          <dgm:resizeHandles val="exact"/>
        </dgm:presLayoutVars>
      </dgm:prSet>
      <dgm:spPr/>
    </dgm:pt>
    <dgm:pt modelId="{FF202E37-E72C-4C11-8EE1-86AE02D3C882}" type="pres">
      <dgm:prSet presAssocID="{10C55354-83B6-4655-B65D-C8A668443964}" presName="compNode" presStyleCnt="0"/>
      <dgm:spPr/>
    </dgm:pt>
    <dgm:pt modelId="{CC4B0C60-A504-4FB3-A210-490414D4D09A}" type="pres">
      <dgm:prSet presAssocID="{10C55354-83B6-4655-B65D-C8A668443964}" presName="bgRect" presStyleLbl="bgShp" presStyleIdx="0" presStyleCnt="3"/>
      <dgm:spPr/>
    </dgm:pt>
    <dgm:pt modelId="{64A0011D-973E-4883-90DA-BA2F1FE5105C}" type="pres">
      <dgm:prSet presAssocID="{10C55354-83B6-4655-B65D-C8A66844396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9383E71-53BD-411C-BAEC-5425F284BAC9}" type="pres">
      <dgm:prSet presAssocID="{10C55354-83B6-4655-B65D-C8A668443964}" presName="spaceRect" presStyleCnt="0"/>
      <dgm:spPr/>
    </dgm:pt>
    <dgm:pt modelId="{A8CC0FF8-3282-4E4F-97E9-EBFDE1717C90}" type="pres">
      <dgm:prSet presAssocID="{10C55354-83B6-4655-B65D-C8A668443964}" presName="parTx" presStyleLbl="revTx" presStyleIdx="0" presStyleCnt="3">
        <dgm:presLayoutVars>
          <dgm:chMax val="0"/>
          <dgm:chPref val="0"/>
        </dgm:presLayoutVars>
      </dgm:prSet>
      <dgm:spPr/>
    </dgm:pt>
    <dgm:pt modelId="{E60D4204-7903-402B-A540-952D15B5EF4A}" type="pres">
      <dgm:prSet presAssocID="{1766AD4B-7D0B-43B0-9DE2-F857B9099ECE}" presName="sibTrans" presStyleCnt="0"/>
      <dgm:spPr/>
    </dgm:pt>
    <dgm:pt modelId="{202AA49F-6CF2-4B22-B2C5-7383C7387E0F}" type="pres">
      <dgm:prSet presAssocID="{98CBA66A-0A18-48BD-B4E8-EC5128FC955B}" presName="compNode" presStyleCnt="0"/>
      <dgm:spPr/>
    </dgm:pt>
    <dgm:pt modelId="{A9900AA1-88F7-4449-A54A-EBCBF04EB941}" type="pres">
      <dgm:prSet presAssocID="{98CBA66A-0A18-48BD-B4E8-EC5128FC955B}" presName="bgRect" presStyleLbl="bgShp" presStyleIdx="1" presStyleCnt="3"/>
      <dgm:spPr/>
    </dgm:pt>
    <dgm:pt modelId="{D554C6B4-DADE-4C92-B537-C3FF2F6BCD07}" type="pres">
      <dgm:prSet presAssocID="{98CBA66A-0A18-48BD-B4E8-EC5128FC95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6D5F3C8-C343-4AEB-9DC4-CD2B52F95EE0}" type="pres">
      <dgm:prSet presAssocID="{98CBA66A-0A18-48BD-B4E8-EC5128FC955B}" presName="spaceRect" presStyleCnt="0"/>
      <dgm:spPr/>
    </dgm:pt>
    <dgm:pt modelId="{FABAC101-64DA-4043-8D6A-FFB5A860ED8B}" type="pres">
      <dgm:prSet presAssocID="{98CBA66A-0A18-48BD-B4E8-EC5128FC955B}" presName="parTx" presStyleLbl="revTx" presStyleIdx="1" presStyleCnt="3">
        <dgm:presLayoutVars>
          <dgm:chMax val="0"/>
          <dgm:chPref val="0"/>
        </dgm:presLayoutVars>
      </dgm:prSet>
      <dgm:spPr/>
    </dgm:pt>
    <dgm:pt modelId="{550E499B-C704-416D-9D59-8FBDBDB00AA9}" type="pres">
      <dgm:prSet presAssocID="{C44DD2D6-5D3F-4033-B879-94EFFEE48A75}" presName="sibTrans" presStyleCnt="0"/>
      <dgm:spPr/>
    </dgm:pt>
    <dgm:pt modelId="{070CCA69-509B-4BCF-998E-6C2083C8CC24}" type="pres">
      <dgm:prSet presAssocID="{E7A59098-EB4F-480F-800A-94764B64A593}" presName="compNode" presStyleCnt="0"/>
      <dgm:spPr/>
    </dgm:pt>
    <dgm:pt modelId="{D98AAAD8-2ABD-411F-949F-5EB88DBB26E9}" type="pres">
      <dgm:prSet presAssocID="{E7A59098-EB4F-480F-800A-94764B64A593}" presName="bgRect" presStyleLbl="bgShp" presStyleIdx="2" presStyleCnt="3"/>
      <dgm:spPr/>
    </dgm:pt>
    <dgm:pt modelId="{0091806D-47AC-47EF-B624-7777E974DA01}" type="pres">
      <dgm:prSet presAssocID="{E7A59098-EB4F-480F-800A-94764B64A5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8F227BD2-74E1-4ACD-92F1-7A4815FB2B54}" type="pres">
      <dgm:prSet presAssocID="{E7A59098-EB4F-480F-800A-94764B64A593}" presName="spaceRect" presStyleCnt="0"/>
      <dgm:spPr/>
    </dgm:pt>
    <dgm:pt modelId="{E186D988-F456-41EF-9261-80F48FDC0E4E}" type="pres">
      <dgm:prSet presAssocID="{E7A59098-EB4F-480F-800A-94764B64A59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B0C0D06-105D-413E-84A5-B8A5095F8A1A}" srcId="{17CD9F4D-B4F4-4AAB-9DCA-230AEF38CBE1}" destId="{E7A59098-EB4F-480F-800A-94764B64A593}" srcOrd="2" destOrd="0" parTransId="{985502A3-35B5-4CA0-80EB-3672DC7DC096}" sibTransId="{05ACFF1B-5CED-4E9A-B02E-46DD958D8A17}"/>
    <dgm:cxn modelId="{F0CDC335-D6C6-4378-89BE-6C2F6ACCD4EC}" type="presOf" srcId="{98CBA66A-0A18-48BD-B4E8-EC5128FC955B}" destId="{FABAC101-64DA-4043-8D6A-FFB5A860ED8B}" srcOrd="0" destOrd="0" presId="urn:microsoft.com/office/officeart/2018/2/layout/IconVerticalSolidList"/>
    <dgm:cxn modelId="{4FE1E547-EEA2-47F5-B4C9-13B5E8759D22}" type="presOf" srcId="{E7A59098-EB4F-480F-800A-94764B64A593}" destId="{E186D988-F456-41EF-9261-80F48FDC0E4E}" srcOrd="0" destOrd="0" presId="urn:microsoft.com/office/officeart/2018/2/layout/IconVerticalSolidList"/>
    <dgm:cxn modelId="{B6CC4158-3C3A-45E3-BB1C-D15614CCC53B}" type="presOf" srcId="{10C55354-83B6-4655-B65D-C8A668443964}" destId="{A8CC0FF8-3282-4E4F-97E9-EBFDE1717C90}" srcOrd="0" destOrd="0" presId="urn:microsoft.com/office/officeart/2018/2/layout/IconVerticalSolidList"/>
    <dgm:cxn modelId="{3ED2277D-9BEB-4244-A3C2-A5C0FE00B9B0}" srcId="{17CD9F4D-B4F4-4AAB-9DCA-230AEF38CBE1}" destId="{10C55354-83B6-4655-B65D-C8A668443964}" srcOrd="0" destOrd="0" parTransId="{9E6AA912-1BCD-499E-B87E-B20BD5B72507}" sibTransId="{1766AD4B-7D0B-43B0-9DE2-F857B9099ECE}"/>
    <dgm:cxn modelId="{E5FBF78F-84D3-4C6B-804E-6AE6B39FD823}" type="presOf" srcId="{17CD9F4D-B4F4-4AAB-9DCA-230AEF38CBE1}" destId="{E51BA0BA-3AB7-472D-87EE-9EBF339E5B88}" srcOrd="0" destOrd="0" presId="urn:microsoft.com/office/officeart/2018/2/layout/IconVerticalSolidList"/>
    <dgm:cxn modelId="{B68B23CB-8757-45D3-B646-7CC9DD4B5804}" srcId="{17CD9F4D-B4F4-4AAB-9DCA-230AEF38CBE1}" destId="{98CBA66A-0A18-48BD-B4E8-EC5128FC955B}" srcOrd="1" destOrd="0" parTransId="{38DDFFB4-5BD6-4852-95CB-5FB282EB2B78}" sibTransId="{C44DD2D6-5D3F-4033-B879-94EFFEE48A75}"/>
    <dgm:cxn modelId="{ADF37DB0-E7DE-4895-B0C5-50D05AAA1838}" type="presParOf" srcId="{E51BA0BA-3AB7-472D-87EE-9EBF339E5B88}" destId="{FF202E37-E72C-4C11-8EE1-86AE02D3C882}" srcOrd="0" destOrd="0" presId="urn:microsoft.com/office/officeart/2018/2/layout/IconVerticalSolidList"/>
    <dgm:cxn modelId="{E120135C-3F60-4897-B5C3-0771A061B039}" type="presParOf" srcId="{FF202E37-E72C-4C11-8EE1-86AE02D3C882}" destId="{CC4B0C60-A504-4FB3-A210-490414D4D09A}" srcOrd="0" destOrd="0" presId="urn:microsoft.com/office/officeart/2018/2/layout/IconVerticalSolidList"/>
    <dgm:cxn modelId="{AF0C8B2A-2FE1-4367-9545-058B1318B91B}" type="presParOf" srcId="{FF202E37-E72C-4C11-8EE1-86AE02D3C882}" destId="{64A0011D-973E-4883-90DA-BA2F1FE5105C}" srcOrd="1" destOrd="0" presId="urn:microsoft.com/office/officeart/2018/2/layout/IconVerticalSolidList"/>
    <dgm:cxn modelId="{48677585-7E85-44E3-88D2-E4FEC8C0F24D}" type="presParOf" srcId="{FF202E37-E72C-4C11-8EE1-86AE02D3C882}" destId="{79383E71-53BD-411C-BAEC-5425F284BAC9}" srcOrd="2" destOrd="0" presId="urn:microsoft.com/office/officeart/2018/2/layout/IconVerticalSolidList"/>
    <dgm:cxn modelId="{C2D85CFB-AEE4-4E19-A425-E208E36D3B65}" type="presParOf" srcId="{FF202E37-E72C-4C11-8EE1-86AE02D3C882}" destId="{A8CC0FF8-3282-4E4F-97E9-EBFDE1717C90}" srcOrd="3" destOrd="0" presId="urn:microsoft.com/office/officeart/2018/2/layout/IconVerticalSolidList"/>
    <dgm:cxn modelId="{C6AC4630-7A97-4671-9CBC-38F8582048E5}" type="presParOf" srcId="{E51BA0BA-3AB7-472D-87EE-9EBF339E5B88}" destId="{E60D4204-7903-402B-A540-952D15B5EF4A}" srcOrd="1" destOrd="0" presId="urn:microsoft.com/office/officeart/2018/2/layout/IconVerticalSolidList"/>
    <dgm:cxn modelId="{4A50DCCD-53C4-433D-ACE4-B743EFD057DB}" type="presParOf" srcId="{E51BA0BA-3AB7-472D-87EE-9EBF339E5B88}" destId="{202AA49F-6CF2-4B22-B2C5-7383C7387E0F}" srcOrd="2" destOrd="0" presId="urn:microsoft.com/office/officeart/2018/2/layout/IconVerticalSolidList"/>
    <dgm:cxn modelId="{5DC38D86-D505-49A6-9D8C-BE423DE03F5A}" type="presParOf" srcId="{202AA49F-6CF2-4B22-B2C5-7383C7387E0F}" destId="{A9900AA1-88F7-4449-A54A-EBCBF04EB941}" srcOrd="0" destOrd="0" presId="urn:microsoft.com/office/officeart/2018/2/layout/IconVerticalSolidList"/>
    <dgm:cxn modelId="{AD7ADB72-C222-4E8E-976F-DB785536E8C9}" type="presParOf" srcId="{202AA49F-6CF2-4B22-B2C5-7383C7387E0F}" destId="{D554C6B4-DADE-4C92-B537-C3FF2F6BCD07}" srcOrd="1" destOrd="0" presId="urn:microsoft.com/office/officeart/2018/2/layout/IconVerticalSolidList"/>
    <dgm:cxn modelId="{3D572EE1-A999-48DF-B813-551FE40114C0}" type="presParOf" srcId="{202AA49F-6CF2-4B22-B2C5-7383C7387E0F}" destId="{F6D5F3C8-C343-4AEB-9DC4-CD2B52F95EE0}" srcOrd="2" destOrd="0" presId="urn:microsoft.com/office/officeart/2018/2/layout/IconVerticalSolidList"/>
    <dgm:cxn modelId="{833928E4-D4C9-48C7-B96C-A742EA8E858A}" type="presParOf" srcId="{202AA49F-6CF2-4B22-B2C5-7383C7387E0F}" destId="{FABAC101-64DA-4043-8D6A-FFB5A860ED8B}" srcOrd="3" destOrd="0" presId="urn:microsoft.com/office/officeart/2018/2/layout/IconVerticalSolidList"/>
    <dgm:cxn modelId="{1F435D65-C095-4919-848F-80CC86D5DFCC}" type="presParOf" srcId="{E51BA0BA-3AB7-472D-87EE-9EBF339E5B88}" destId="{550E499B-C704-416D-9D59-8FBDBDB00AA9}" srcOrd="3" destOrd="0" presId="urn:microsoft.com/office/officeart/2018/2/layout/IconVerticalSolidList"/>
    <dgm:cxn modelId="{852F742F-D32D-4EDF-8E27-73C6DBCDA76C}" type="presParOf" srcId="{E51BA0BA-3AB7-472D-87EE-9EBF339E5B88}" destId="{070CCA69-509B-4BCF-998E-6C2083C8CC24}" srcOrd="4" destOrd="0" presId="urn:microsoft.com/office/officeart/2018/2/layout/IconVerticalSolidList"/>
    <dgm:cxn modelId="{7D57D50B-42E5-4462-98FE-2BE14187DC78}" type="presParOf" srcId="{070CCA69-509B-4BCF-998E-6C2083C8CC24}" destId="{D98AAAD8-2ABD-411F-949F-5EB88DBB26E9}" srcOrd="0" destOrd="0" presId="urn:microsoft.com/office/officeart/2018/2/layout/IconVerticalSolidList"/>
    <dgm:cxn modelId="{D8C6E78E-21D4-48A5-A726-0F53C113F08C}" type="presParOf" srcId="{070CCA69-509B-4BCF-998E-6C2083C8CC24}" destId="{0091806D-47AC-47EF-B624-7777E974DA01}" srcOrd="1" destOrd="0" presId="urn:microsoft.com/office/officeart/2018/2/layout/IconVerticalSolidList"/>
    <dgm:cxn modelId="{F25E4E7B-6434-4B66-B4BE-1D80CC71C358}" type="presParOf" srcId="{070CCA69-509B-4BCF-998E-6C2083C8CC24}" destId="{8F227BD2-74E1-4ACD-92F1-7A4815FB2B54}" srcOrd="2" destOrd="0" presId="urn:microsoft.com/office/officeart/2018/2/layout/IconVerticalSolidList"/>
    <dgm:cxn modelId="{81C4FBEA-6926-4956-BC5C-9E143BC2D15E}" type="presParOf" srcId="{070CCA69-509B-4BCF-998E-6C2083C8CC24}" destId="{E186D988-F456-41EF-9261-80F48FDC0E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4FA99-3959-49BA-A772-76CC9D506D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B2CD78-B3E8-477B-8633-95705A4FC6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Little market for insurance of those over 65. Why?</a:t>
          </a:r>
        </a:p>
      </dgm:t>
    </dgm:pt>
    <dgm:pt modelId="{993DC393-A854-4E2B-884C-AFDB8B74EC67}" type="parTrans" cxnId="{D48036C4-99AD-4D12-8F63-99BEBBE5CB64}">
      <dgm:prSet/>
      <dgm:spPr/>
      <dgm:t>
        <a:bodyPr/>
        <a:lstStyle/>
        <a:p>
          <a:endParaRPr lang="en-US"/>
        </a:p>
      </dgm:t>
    </dgm:pt>
    <dgm:pt modelId="{E082F7D6-2807-415E-8671-CD40F8E2E4DF}" type="sibTrans" cxnId="{D48036C4-99AD-4D12-8F63-99BEBBE5CB64}">
      <dgm:prSet/>
      <dgm:spPr/>
      <dgm:t>
        <a:bodyPr/>
        <a:lstStyle/>
        <a:p>
          <a:endParaRPr lang="en-US"/>
        </a:p>
      </dgm:t>
    </dgm:pt>
    <dgm:pt modelId="{8312033E-033E-47B5-86FB-AE89BAC496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Under </a:t>
          </a:r>
          <a:r>
            <a:rPr lang="en-US" sz="1600" b="1" dirty="0"/>
            <a:t>information asymmetry</a:t>
          </a:r>
          <a:r>
            <a:rPr lang="en-US" sz="1600" dirty="0"/>
            <a:t>, insurance providers cannot discern between types of applicants (healthy </a:t>
          </a:r>
          <a:r>
            <a:rPr lang="en-US" sz="1600" i="1" dirty="0"/>
            <a:t>vs</a:t>
          </a:r>
          <a:r>
            <a:rPr lang="en-US" sz="1600" dirty="0"/>
            <a:t> unhealthy).</a:t>
          </a:r>
        </a:p>
      </dgm:t>
    </dgm:pt>
    <dgm:pt modelId="{DA32ECA0-F390-42CF-B217-9BF0D4E07BF2}" type="parTrans" cxnId="{DCB7BE67-63FF-42DA-8EB8-9918811EF5D4}">
      <dgm:prSet/>
      <dgm:spPr/>
      <dgm:t>
        <a:bodyPr/>
        <a:lstStyle/>
        <a:p>
          <a:endParaRPr lang="en-US"/>
        </a:p>
      </dgm:t>
    </dgm:pt>
    <dgm:pt modelId="{D4BCA9BE-EFC1-4319-99EF-BB986326FBC7}" type="sibTrans" cxnId="{DCB7BE67-63FF-42DA-8EB8-9918811EF5D4}">
      <dgm:prSet/>
      <dgm:spPr/>
      <dgm:t>
        <a:bodyPr/>
        <a:lstStyle/>
        <a:p>
          <a:endParaRPr lang="en-US"/>
        </a:p>
      </dgm:t>
    </dgm:pt>
    <dgm:pt modelId="{B42DDD1F-9CAF-49FA-8048-707C4513A7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Why doesn't the price rise to match the risk? </a:t>
          </a:r>
        </a:p>
      </dgm:t>
    </dgm:pt>
    <dgm:pt modelId="{83263671-DAD4-4E84-947C-718719EFB49D}" type="parTrans" cxnId="{8BC663B6-D7E2-4E95-8615-998AC635DA62}">
      <dgm:prSet/>
      <dgm:spPr/>
      <dgm:t>
        <a:bodyPr/>
        <a:lstStyle/>
        <a:p>
          <a:endParaRPr lang="en-US"/>
        </a:p>
      </dgm:t>
    </dgm:pt>
    <dgm:pt modelId="{683A0B15-78BA-4A40-9822-E725D0B51AA0}" type="sibTrans" cxnId="{8BC663B6-D7E2-4E95-8615-998AC635DA62}">
      <dgm:prSet/>
      <dgm:spPr/>
      <dgm:t>
        <a:bodyPr/>
        <a:lstStyle/>
        <a:p>
          <a:endParaRPr lang="en-US"/>
        </a:p>
      </dgm:t>
    </dgm:pt>
    <dgm:pt modelId="{BA1559A4-FC84-4512-AEB2-0C0313C141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 the price level rises, the people who insure themselves will be those who are increasingly certain that they will need the insurance (</a:t>
          </a:r>
          <a:r>
            <a:rPr lang="en-US" i="1"/>
            <a:t>adverse selection from the buyers</a:t>
          </a:r>
          <a:r>
            <a:rPr lang="en-US"/>
            <a:t>).</a:t>
          </a:r>
        </a:p>
      </dgm:t>
    </dgm:pt>
    <dgm:pt modelId="{FAF7C066-32BB-4C9C-826E-BC7F8F18165A}" type="parTrans" cxnId="{E2F36E10-42FE-4632-9C47-4DA578B49C5A}">
      <dgm:prSet/>
      <dgm:spPr/>
      <dgm:t>
        <a:bodyPr/>
        <a:lstStyle/>
        <a:p>
          <a:endParaRPr lang="en-US"/>
        </a:p>
      </dgm:t>
    </dgm:pt>
    <dgm:pt modelId="{DD0D3521-B710-4BEB-9EB4-B6C7B700E15F}" type="sibTrans" cxnId="{E2F36E10-42FE-4632-9C47-4DA578B49C5A}">
      <dgm:prSet/>
      <dgm:spPr/>
      <dgm:t>
        <a:bodyPr/>
        <a:lstStyle/>
        <a:p>
          <a:endParaRPr lang="en-US"/>
        </a:p>
      </dgm:t>
    </dgm:pt>
    <dgm:pt modelId="{80387FB5-24CB-43F7-ABB7-F2FA78AE7798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This action could leave an insurer with an undue proportion of below average risks, and claims might be higher than anticipated.</a:t>
          </a:r>
          <a:endParaRPr lang="en-US"/>
        </a:p>
      </dgm:t>
    </dgm:pt>
    <dgm:pt modelId="{8042D924-8175-44F6-9A61-76837BF2BE6A}" type="parTrans" cxnId="{8FB54C2D-D41A-4E41-BC2A-6AF3E1FC7D8D}">
      <dgm:prSet/>
      <dgm:spPr/>
      <dgm:t>
        <a:bodyPr/>
        <a:lstStyle/>
        <a:p>
          <a:endParaRPr lang="en-US"/>
        </a:p>
      </dgm:t>
    </dgm:pt>
    <dgm:pt modelId="{FB7C8C84-F042-42DD-ACC6-29E7D2EFA804}" type="sibTrans" cxnId="{8FB54C2D-D41A-4E41-BC2A-6AF3E1FC7D8D}">
      <dgm:prSet/>
      <dgm:spPr/>
      <dgm:t>
        <a:bodyPr/>
        <a:lstStyle/>
        <a:p>
          <a:endParaRPr lang="en-US"/>
        </a:p>
      </dgm:t>
    </dgm:pt>
    <dgm:pt modelId="{9ABE1FC7-7D3F-4B1C-9C19-A2C1ED5FD2CB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One possible solution is </a:t>
          </a:r>
          <a:r>
            <a:rPr lang="en-IN" b="1"/>
            <a:t>group insurance</a:t>
          </a:r>
          <a:r>
            <a:rPr lang="en-US"/>
            <a:t>, but it is available only to those fit enough to be employed (</a:t>
          </a:r>
          <a:r>
            <a:rPr lang="en-US" i="1"/>
            <a:t>adverse selection from the supplier</a:t>
          </a:r>
          <a:r>
            <a:rPr lang="en-US"/>
            <a:t>).</a:t>
          </a:r>
        </a:p>
      </dgm:t>
    </dgm:pt>
    <dgm:pt modelId="{B99DF0C5-DA56-4071-89F2-F8942039BE49}" type="parTrans" cxnId="{6AF7363E-3890-4BA8-ACF4-DE199E0465B8}">
      <dgm:prSet/>
      <dgm:spPr/>
      <dgm:t>
        <a:bodyPr/>
        <a:lstStyle/>
        <a:p>
          <a:endParaRPr lang="en-US"/>
        </a:p>
      </dgm:t>
    </dgm:pt>
    <dgm:pt modelId="{19799310-6E3F-43E2-B46E-730091E84F19}" type="sibTrans" cxnId="{6AF7363E-3890-4BA8-ACF4-DE199E0465B8}">
      <dgm:prSet/>
      <dgm:spPr/>
      <dgm:t>
        <a:bodyPr/>
        <a:lstStyle/>
        <a:p>
          <a:endParaRPr lang="en-US"/>
        </a:p>
      </dgm:t>
    </dgm:pt>
    <dgm:pt modelId="{1A368742-BDCC-40A5-B651-AFB134CC6CEC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In equilibrium, medical insurance is least available to those who need it most.</a:t>
          </a:r>
          <a:endParaRPr lang="en-US"/>
        </a:p>
      </dgm:t>
    </dgm:pt>
    <dgm:pt modelId="{897E08D4-F237-4F5D-B113-8C9EB91E49B2}" type="parTrans" cxnId="{975DBBAE-1A5C-47CC-A84F-2FF0DAE844A9}">
      <dgm:prSet/>
      <dgm:spPr/>
      <dgm:t>
        <a:bodyPr/>
        <a:lstStyle/>
        <a:p>
          <a:endParaRPr lang="en-US"/>
        </a:p>
      </dgm:t>
    </dgm:pt>
    <dgm:pt modelId="{B9323CF3-0B9D-4CF7-A637-B93FF4BDC92D}" type="sibTrans" cxnId="{975DBBAE-1A5C-47CC-A84F-2FF0DAE844A9}">
      <dgm:prSet/>
      <dgm:spPr/>
      <dgm:t>
        <a:bodyPr/>
        <a:lstStyle/>
        <a:p>
          <a:endParaRPr lang="en-US"/>
        </a:p>
      </dgm:t>
    </dgm:pt>
    <dgm:pt modelId="{112EF326-28BF-4A24-8430-A917A7387B9A}" type="pres">
      <dgm:prSet presAssocID="{5334FA99-3959-49BA-A772-76CC9D506D7C}" presName="root" presStyleCnt="0">
        <dgm:presLayoutVars>
          <dgm:dir/>
          <dgm:resizeHandles val="exact"/>
        </dgm:presLayoutVars>
      </dgm:prSet>
      <dgm:spPr/>
    </dgm:pt>
    <dgm:pt modelId="{557BBE07-680D-4A84-AB84-004F5D9E34D0}" type="pres">
      <dgm:prSet presAssocID="{9FB2CD78-B3E8-477B-8633-95705A4FC610}" presName="compNode" presStyleCnt="0"/>
      <dgm:spPr/>
    </dgm:pt>
    <dgm:pt modelId="{4139C6B5-B2FE-4DCB-A45E-31DC02088DB6}" type="pres">
      <dgm:prSet presAssocID="{9FB2CD78-B3E8-477B-8633-95705A4FC610}" presName="bgRect" presStyleLbl="bgShp" presStyleIdx="0" presStyleCnt="5"/>
      <dgm:spPr/>
    </dgm:pt>
    <dgm:pt modelId="{63A65CCE-41B3-4D7C-A985-B0DD791EB096}" type="pres">
      <dgm:prSet presAssocID="{9FB2CD78-B3E8-477B-8633-95705A4FC61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E2B8A25A-533E-4CD4-9A97-22FA75281090}" type="pres">
      <dgm:prSet presAssocID="{9FB2CD78-B3E8-477B-8633-95705A4FC610}" presName="spaceRect" presStyleCnt="0"/>
      <dgm:spPr/>
    </dgm:pt>
    <dgm:pt modelId="{9E08DAA6-E667-421B-B323-1A0596618230}" type="pres">
      <dgm:prSet presAssocID="{9FB2CD78-B3E8-477B-8633-95705A4FC610}" presName="parTx" presStyleLbl="revTx" presStyleIdx="0" presStyleCnt="7">
        <dgm:presLayoutVars>
          <dgm:chMax val="0"/>
          <dgm:chPref val="0"/>
        </dgm:presLayoutVars>
      </dgm:prSet>
      <dgm:spPr/>
    </dgm:pt>
    <dgm:pt modelId="{5CED07ED-3E68-4BEE-A82F-C37F64C45339}" type="pres">
      <dgm:prSet presAssocID="{E082F7D6-2807-415E-8671-CD40F8E2E4DF}" presName="sibTrans" presStyleCnt="0"/>
      <dgm:spPr/>
    </dgm:pt>
    <dgm:pt modelId="{DBDE68A5-3797-476C-8E79-DDC55F984C29}" type="pres">
      <dgm:prSet presAssocID="{8312033E-033E-47B5-86FB-AE89BAC496B9}" presName="compNode" presStyleCnt="0"/>
      <dgm:spPr/>
    </dgm:pt>
    <dgm:pt modelId="{D9E72C19-C746-44A2-B1B1-F40FD8C59D00}" type="pres">
      <dgm:prSet presAssocID="{8312033E-033E-47B5-86FB-AE89BAC496B9}" presName="bgRect" presStyleLbl="bgShp" presStyleIdx="1" presStyleCnt="5"/>
      <dgm:spPr/>
    </dgm:pt>
    <dgm:pt modelId="{19C47246-6C41-4070-9194-BBEBA59332E2}" type="pres">
      <dgm:prSet presAssocID="{8312033E-033E-47B5-86FB-AE89BAC496B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CD235D4-53F2-4EE5-B7AF-8B5C3E8C15E1}" type="pres">
      <dgm:prSet presAssocID="{8312033E-033E-47B5-86FB-AE89BAC496B9}" presName="spaceRect" presStyleCnt="0"/>
      <dgm:spPr/>
    </dgm:pt>
    <dgm:pt modelId="{4B37B900-9C8E-4A0E-90F0-674572DB0DDF}" type="pres">
      <dgm:prSet presAssocID="{8312033E-033E-47B5-86FB-AE89BAC496B9}" presName="parTx" presStyleLbl="revTx" presStyleIdx="1" presStyleCnt="7">
        <dgm:presLayoutVars>
          <dgm:chMax val="0"/>
          <dgm:chPref val="0"/>
        </dgm:presLayoutVars>
      </dgm:prSet>
      <dgm:spPr/>
    </dgm:pt>
    <dgm:pt modelId="{1A81D606-A3DC-436F-A2DD-DD51FFEB2621}" type="pres">
      <dgm:prSet presAssocID="{D4BCA9BE-EFC1-4319-99EF-BB986326FBC7}" presName="sibTrans" presStyleCnt="0"/>
      <dgm:spPr/>
    </dgm:pt>
    <dgm:pt modelId="{7A96273E-2715-4DD8-8825-1F6CB0C5DE9E}" type="pres">
      <dgm:prSet presAssocID="{B42DDD1F-9CAF-49FA-8048-707C4513A7A0}" presName="compNode" presStyleCnt="0"/>
      <dgm:spPr/>
    </dgm:pt>
    <dgm:pt modelId="{4E235E03-036A-412A-B9FD-42874B39ADA1}" type="pres">
      <dgm:prSet presAssocID="{B42DDD1F-9CAF-49FA-8048-707C4513A7A0}" presName="bgRect" presStyleLbl="bgShp" presStyleIdx="2" presStyleCnt="5"/>
      <dgm:spPr/>
    </dgm:pt>
    <dgm:pt modelId="{74C31D29-AAFA-46B7-8801-ED8A140DA9C8}" type="pres">
      <dgm:prSet presAssocID="{B42DDD1F-9CAF-49FA-8048-707C4513A7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32A3158-17EF-425A-B214-F53DFBF05CC5}" type="pres">
      <dgm:prSet presAssocID="{B42DDD1F-9CAF-49FA-8048-707C4513A7A0}" presName="spaceRect" presStyleCnt="0"/>
      <dgm:spPr/>
    </dgm:pt>
    <dgm:pt modelId="{AAD7D124-A9CC-4CD0-AA1F-BF8BD8DAF699}" type="pres">
      <dgm:prSet presAssocID="{B42DDD1F-9CAF-49FA-8048-707C4513A7A0}" presName="parTx" presStyleLbl="revTx" presStyleIdx="2" presStyleCnt="7">
        <dgm:presLayoutVars>
          <dgm:chMax val="0"/>
          <dgm:chPref val="0"/>
        </dgm:presLayoutVars>
      </dgm:prSet>
      <dgm:spPr/>
    </dgm:pt>
    <dgm:pt modelId="{449BEFBE-9BE3-43F9-8035-36D5C1FD6AE7}" type="pres">
      <dgm:prSet presAssocID="{B42DDD1F-9CAF-49FA-8048-707C4513A7A0}" presName="desTx" presStyleLbl="revTx" presStyleIdx="3" presStyleCnt="7">
        <dgm:presLayoutVars/>
      </dgm:prSet>
      <dgm:spPr/>
    </dgm:pt>
    <dgm:pt modelId="{CCD4F105-4501-4F77-8B38-1858454E76B5}" type="pres">
      <dgm:prSet presAssocID="{683A0B15-78BA-4A40-9822-E725D0B51AA0}" presName="sibTrans" presStyleCnt="0"/>
      <dgm:spPr/>
    </dgm:pt>
    <dgm:pt modelId="{42DE18EA-69E6-4D3E-8514-C8B61E0F276A}" type="pres">
      <dgm:prSet presAssocID="{80387FB5-24CB-43F7-ABB7-F2FA78AE7798}" presName="compNode" presStyleCnt="0"/>
      <dgm:spPr/>
    </dgm:pt>
    <dgm:pt modelId="{8604B8C4-9BC3-4C35-AF26-B3391E252C87}" type="pres">
      <dgm:prSet presAssocID="{80387FB5-24CB-43F7-ABB7-F2FA78AE7798}" presName="bgRect" presStyleLbl="bgShp" presStyleIdx="3" presStyleCnt="5"/>
      <dgm:spPr/>
    </dgm:pt>
    <dgm:pt modelId="{7070A550-35DF-4230-9A51-E2AA9D93009D}" type="pres">
      <dgm:prSet presAssocID="{80387FB5-24CB-43F7-ABB7-F2FA78AE77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D8D3EE4-7575-41DF-A36A-EE31B4F05C07}" type="pres">
      <dgm:prSet presAssocID="{80387FB5-24CB-43F7-ABB7-F2FA78AE7798}" presName="spaceRect" presStyleCnt="0"/>
      <dgm:spPr/>
    </dgm:pt>
    <dgm:pt modelId="{ED103E6C-3F54-41E3-B121-365FD8FEB36F}" type="pres">
      <dgm:prSet presAssocID="{80387FB5-24CB-43F7-ABB7-F2FA78AE7798}" presName="parTx" presStyleLbl="revTx" presStyleIdx="4" presStyleCnt="7">
        <dgm:presLayoutVars>
          <dgm:chMax val="0"/>
          <dgm:chPref val="0"/>
        </dgm:presLayoutVars>
      </dgm:prSet>
      <dgm:spPr/>
    </dgm:pt>
    <dgm:pt modelId="{E47EB7B9-0E06-4DE0-9449-B92373D14B4D}" type="pres">
      <dgm:prSet presAssocID="{80387FB5-24CB-43F7-ABB7-F2FA78AE7798}" presName="desTx" presStyleLbl="revTx" presStyleIdx="5" presStyleCnt="7">
        <dgm:presLayoutVars/>
      </dgm:prSet>
      <dgm:spPr/>
    </dgm:pt>
    <dgm:pt modelId="{601F3E21-5105-4225-A3B7-DD2C2019AEDD}" type="pres">
      <dgm:prSet presAssocID="{FB7C8C84-F042-42DD-ACC6-29E7D2EFA804}" presName="sibTrans" presStyleCnt="0"/>
      <dgm:spPr/>
    </dgm:pt>
    <dgm:pt modelId="{A0A9C505-A6B6-4199-B89D-B83823309832}" type="pres">
      <dgm:prSet presAssocID="{1A368742-BDCC-40A5-B651-AFB134CC6CEC}" presName="compNode" presStyleCnt="0"/>
      <dgm:spPr/>
    </dgm:pt>
    <dgm:pt modelId="{F8FC5856-E131-480C-B84F-104933864423}" type="pres">
      <dgm:prSet presAssocID="{1A368742-BDCC-40A5-B651-AFB134CC6CEC}" presName="bgRect" presStyleLbl="bgShp" presStyleIdx="4" presStyleCnt="5"/>
      <dgm:spPr/>
    </dgm:pt>
    <dgm:pt modelId="{FD91386A-46A4-4643-8246-44C9C2DAD3CF}" type="pres">
      <dgm:prSet presAssocID="{1A368742-BDCC-40A5-B651-AFB134CC6CE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27C0922-D013-44D3-A02B-C06554A3E60C}" type="pres">
      <dgm:prSet presAssocID="{1A368742-BDCC-40A5-B651-AFB134CC6CEC}" presName="spaceRect" presStyleCnt="0"/>
      <dgm:spPr/>
    </dgm:pt>
    <dgm:pt modelId="{BEB46B8C-C9C9-4D0A-8ADD-6F87841E5AAB}" type="pres">
      <dgm:prSet presAssocID="{1A368742-BDCC-40A5-B651-AFB134CC6CEC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2F36E10-42FE-4632-9C47-4DA578B49C5A}" srcId="{B42DDD1F-9CAF-49FA-8048-707C4513A7A0}" destId="{BA1559A4-FC84-4512-AEB2-0C0313C14126}" srcOrd="0" destOrd="0" parTransId="{FAF7C066-32BB-4C9C-826E-BC7F8F18165A}" sibTransId="{DD0D3521-B710-4BEB-9EB4-B6C7B700E15F}"/>
    <dgm:cxn modelId="{8F8F6A1C-3843-4C97-AFBA-BF662DA5FCA8}" type="presOf" srcId="{BA1559A4-FC84-4512-AEB2-0C0313C14126}" destId="{449BEFBE-9BE3-43F9-8035-36D5C1FD6AE7}" srcOrd="0" destOrd="0" presId="urn:microsoft.com/office/officeart/2018/2/layout/IconVerticalSolidList"/>
    <dgm:cxn modelId="{8FB54C2D-D41A-4E41-BC2A-6AF3E1FC7D8D}" srcId="{5334FA99-3959-49BA-A772-76CC9D506D7C}" destId="{80387FB5-24CB-43F7-ABB7-F2FA78AE7798}" srcOrd="3" destOrd="0" parTransId="{8042D924-8175-44F6-9A61-76837BF2BE6A}" sibTransId="{FB7C8C84-F042-42DD-ACC6-29E7D2EFA804}"/>
    <dgm:cxn modelId="{6AF7363E-3890-4BA8-ACF4-DE199E0465B8}" srcId="{80387FB5-24CB-43F7-ABB7-F2FA78AE7798}" destId="{9ABE1FC7-7D3F-4B1C-9C19-A2C1ED5FD2CB}" srcOrd="0" destOrd="0" parTransId="{B99DF0C5-DA56-4071-89F2-F8942039BE49}" sibTransId="{19799310-6E3F-43E2-B46E-730091E84F19}"/>
    <dgm:cxn modelId="{FB068163-E47B-4337-990B-ECDB18A02CC4}" type="presOf" srcId="{1A368742-BDCC-40A5-B651-AFB134CC6CEC}" destId="{BEB46B8C-C9C9-4D0A-8ADD-6F87841E5AAB}" srcOrd="0" destOrd="0" presId="urn:microsoft.com/office/officeart/2018/2/layout/IconVerticalSolidList"/>
    <dgm:cxn modelId="{DCB7BE67-63FF-42DA-8EB8-9918811EF5D4}" srcId="{5334FA99-3959-49BA-A772-76CC9D506D7C}" destId="{8312033E-033E-47B5-86FB-AE89BAC496B9}" srcOrd="1" destOrd="0" parTransId="{DA32ECA0-F390-42CF-B217-9BF0D4E07BF2}" sibTransId="{D4BCA9BE-EFC1-4319-99EF-BB986326FBC7}"/>
    <dgm:cxn modelId="{98412689-22D5-4644-8AEA-B6F7F12F6E60}" type="presOf" srcId="{8312033E-033E-47B5-86FB-AE89BAC496B9}" destId="{4B37B900-9C8E-4A0E-90F0-674572DB0DDF}" srcOrd="0" destOrd="0" presId="urn:microsoft.com/office/officeart/2018/2/layout/IconVerticalSolidList"/>
    <dgm:cxn modelId="{51CAF091-A6A5-4356-B19E-1563F669F08E}" type="presOf" srcId="{B42DDD1F-9CAF-49FA-8048-707C4513A7A0}" destId="{AAD7D124-A9CC-4CD0-AA1F-BF8BD8DAF699}" srcOrd="0" destOrd="0" presId="urn:microsoft.com/office/officeart/2018/2/layout/IconVerticalSolidList"/>
    <dgm:cxn modelId="{24D04F9D-7510-42A5-A738-175762C9082F}" type="presOf" srcId="{5334FA99-3959-49BA-A772-76CC9D506D7C}" destId="{112EF326-28BF-4A24-8430-A917A7387B9A}" srcOrd="0" destOrd="0" presId="urn:microsoft.com/office/officeart/2018/2/layout/IconVerticalSolidList"/>
    <dgm:cxn modelId="{D9AE94AB-CBD4-494A-9E5E-8951B79F2075}" type="presOf" srcId="{80387FB5-24CB-43F7-ABB7-F2FA78AE7798}" destId="{ED103E6C-3F54-41E3-B121-365FD8FEB36F}" srcOrd="0" destOrd="0" presId="urn:microsoft.com/office/officeart/2018/2/layout/IconVerticalSolidList"/>
    <dgm:cxn modelId="{975DBBAE-1A5C-47CC-A84F-2FF0DAE844A9}" srcId="{5334FA99-3959-49BA-A772-76CC9D506D7C}" destId="{1A368742-BDCC-40A5-B651-AFB134CC6CEC}" srcOrd="4" destOrd="0" parTransId="{897E08D4-F237-4F5D-B113-8C9EB91E49B2}" sibTransId="{B9323CF3-0B9D-4CF7-A637-B93FF4BDC92D}"/>
    <dgm:cxn modelId="{8BC663B6-D7E2-4E95-8615-998AC635DA62}" srcId="{5334FA99-3959-49BA-A772-76CC9D506D7C}" destId="{B42DDD1F-9CAF-49FA-8048-707C4513A7A0}" srcOrd="2" destOrd="0" parTransId="{83263671-DAD4-4E84-947C-718719EFB49D}" sibTransId="{683A0B15-78BA-4A40-9822-E725D0B51AA0}"/>
    <dgm:cxn modelId="{D48036C4-99AD-4D12-8F63-99BEBBE5CB64}" srcId="{5334FA99-3959-49BA-A772-76CC9D506D7C}" destId="{9FB2CD78-B3E8-477B-8633-95705A4FC610}" srcOrd="0" destOrd="0" parTransId="{993DC393-A854-4E2B-884C-AFDB8B74EC67}" sibTransId="{E082F7D6-2807-415E-8671-CD40F8E2E4DF}"/>
    <dgm:cxn modelId="{450891E3-2489-4B67-9D9C-A5EEF5D4B05A}" type="presOf" srcId="{9ABE1FC7-7D3F-4B1C-9C19-A2C1ED5FD2CB}" destId="{E47EB7B9-0E06-4DE0-9449-B92373D14B4D}" srcOrd="0" destOrd="0" presId="urn:microsoft.com/office/officeart/2018/2/layout/IconVerticalSolidList"/>
    <dgm:cxn modelId="{E3F536E9-CD40-495E-9894-BDD14C5406B5}" type="presOf" srcId="{9FB2CD78-B3E8-477B-8633-95705A4FC610}" destId="{9E08DAA6-E667-421B-B323-1A0596618230}" srcOrd="0" destOrd="0" presId="urn:microsoft.com/office/officeart/2018/2/layout/IconVerticalSolidList"/>
    <dgm:cxn modelId="{6C6D893E-3354-40A7-8096-E2FDB479C925}" type="presParOf" srcId="{112EF326-28BF-4A24-8430-A917A7387B9A}" destId="{557BBE07-680D-4A84-AB84-004F5D9E34D0}" srcOrd="0" destOrd="0" presId="urn:microsoft.com/office/officeart/2018/2/layout/IconVerticalSolidList"/>
    <dgm:cxn modelId="{6B0EBFD5-3550-4367-8603-E5462293045E}" type="presParOf" srcId="{557BBE07-680D-4A84-AB84-004F5D9E34D0}" destId="{4139C6B5-B2FE-4DCB-A45E-31DC02088DB6}" srcOrd="0" destOrd="0" presId="urn:microsoft.com/office/officeart/2018/2/layout/IconVerticalSolidList"/>
    <dgm:cxn modelId="{90E28BD7-88C0-4939-A16E-983BD82C68CD}" type="presParOf" srcId="{557BBE07-680D-4A84-AB84-004F5D9E34D0}" destId="{63A65CCE-41B3-4D7C-A985-B0DD791EB096}" srcOrd="1" destOrd="0" presId="urn:microsoft.com/office/officeart/2018/2/layout/IconVerticalSolidList"/>
    <dgm:cxn modelId="{32698419-81B2-4CE6-9828-0F8CE7A7BC83}" type="presParOf" srcId="{557BBE07-680D-4A84-AB84-004F5D9E34D0}" destId="{E2B8A25A-533E-4CD4-9A97-22FA75281090}" srcOrd="2" destOrd="0" presId="urn:microsoft.com/office/officeart/2018/2/layout/IconVerticalSolidList"/>
    <dgm:cxn modelId="{2C7FC8F4-F851-40F5-9761-B7132CF67F84}" type="presParOf" srcId="{557BBE07-680D-4A84-AB84-004F5D9E34D0}" destId="{9E08DAA6-E667-421B-B323-1A0596618230}" srcOrd="3" destOrd="0" presId="urn:microsoft.com/office/officeart/2018/2/layout/IconVerticalSolidList"/>
    <dgm:cxn modelId="{1B6E85AE-76F9-45B5-9753-9B27B4F387A8}" type="presParOf" srcId="{112EF326-28BF-4A24-8430-A917A7387B9A}" destId="{5CED07ED-3E68-4BEE-A82F-C37F64C45339}" srcOrd="1" destOrd="0" presId="urn:microsoft.com/office/officeart/2018/2/layout/IconVerticalSolidList"/>
    <dgm:cxn modelId="{F183244B-3ED7-4C36-9754-52DCA0D6C16B}" type="presParOf" srcId="{112EF326-28BF-4A24-8430-A917A7387B9A}" destId="{DBDE68A5-3797-476C-8E79-DDC55F984C29}" srcOrd="2" destOrd="0" presId="urn:microsoft.com/office/officeart/2018/2/layout/IconVerticalSolidList"/>
    <dgm:cxn modelId="{47689E88-7253-467C-B97A-59111BA155AA}" type="presParOf" srcId="{DBDE68A5-3797-476C-8E79-DDC55F984C29}" destId="{D9E72C19-C746-44A2-B1B1-F40FD8C59D00}" srcOrd="0" destOrd="0" presId="urn:microsoft.com/office/officeart/2018/2/layout/IconVerticalSolidList"/>
    <dgm:cxn modelId="{65D35C7A-72DB-4D91-8994-1893948F3DA8}" type="presParOf" srcId="{DBDE68A5-3797-476C-8E79-DDC55F984C29}" destId="{19C47246-6C41-4070-9194-BBEBA59332E2}" srcOrd="1" destOrd="0" presId="urn:microsoft.com/office/officeart/2018/2/layout/IconVerticalSolidList"/>
    <dgm:cxn modelId="{12E3150F-33C0-443C-AC2B-563CD94A0556}" type="presParOf" srcId="{DBDE68A5-3797-476C-8E79-DDC55F984C29}" destId="{9CD235D4-53F2-4EE5-B7AF-8B5C3E8C15E1}" srcOrd="2" destOrd="0" presId="urn:microsoft.com/office/officeart/2018/2/layout/IconVerticalSolidList"/>
    <dgm:cxn modelId="{ACFFF422-45F5-4AD9-B5A6-6B20AB9B72D7}" type="presParOf" srcId="{DBDE68A5-3797-476C-8E79-DDC55F984C29}" destId="{4B37B900-9C8E-4A0E-90F0-674572DB0DDF}" srcOrd="3" destOrd="0" presId="urn:microsoft.com/office/officeart/2018/2/layout/IconVerticalSolidList"/>
    <dgm:cxn modelId="{5DDD4157-E2F8-4C49-AEB8-E560C1F33B69}" type="presParOf" srcId="{112EF326-28BF-4A24-8430-A917A7387B9A}" destId="{1A81D606-A3DC-436F-A2DD-DD51FFEB2621}" srcOrd="3" destOrd="0" presId="urn:microsoft.com/office/officeart/2018/2/layout/IconVerticalSolidList"/>
    <dgm:cxn modelId="{E4090514-1DC2-4C24-80E7-D3C678739A02}" type="presParOf" srcId="{112EF326-28BF-4A24-8430-A917A7387B9A}" destId="{7A96273E-2715-4DD8-8825-1F6CB0C5DE9E}" srcOrd="4" destOrd="0" presId="urn:microsoft.com/office/officeart/2018/2/layout/IconVerticalSolidList"/>
    <dgm:cxn modelId="{E79CFA68-DC37-480E-846A-CF9D31815C83}" type="presParOf" srcId="{7A96273E-2715-4DD8-8825-1F6CB0C5DE9E}" destId="{4E235E03-036A-412A-B9FD-42874B39ADA1}" srcOrd="0" destOrd="0" presId="urn:microsoft.com/office/officeart/2018/2/layout/IconVerticalSolidList"/>
    <dgm:cxn modelId="{89D2571B-C3E7-4727-9752-CD2215CC4957}" type="presParOf" srcId="{7A96273E-2715-4DD8-8825-1F6CB0C5DE9E}" destId="{74C31D29-AAFA-46B7-8801-ED8A140DA9C8}" srcOrd="1" destOrd="0" presId="urn:microsoft.com/office/officeart/2018/2/layout/IconVerticalSolidList"/>
    <dgm:cxn modelId="{7106F34C-A926-4FBE-BC31-483A0E842E61}" type="presParOf" srcId="{7A96273E-2715-4DD8-8825-1F6CB0C5DE9E}" destId="{832A3158-17EF-425A-B214-F53DFBF05CC5}" srcOrd="2" destOrd="0" presId="urn:microsoft.com/office/officeart/2018/2/layout/IconVerticalSolidList"/>
    <dgm:cxn modelId="{F05EE0D6-BF24-4CEB-A1E9-9F76642436BC}" type="presParOf" srcId="{7A96273E-2715-4DD8-8825-1F6CB0C5DE9E}" destId="{AAD7D124-A9CC-4CD0-AA1F-BF8BD8DAF699}" srcOrd="3" destOrd="0" presId="urn:microsoft.com/office/officeart/2018/2/layout/IconVerticalSolidList"/>
    <dgm:cxn modelId="{2B066DA6-584D-4297-AB34-5787CB2FFC68}" type="presParOf" srcId="{7A96273E-2715-4DD8-8825-1F6CB0C5DE9E}" destId="{449BEFBE-9BE3-43F9-8035-36D5C1FD6AE7}" srcOrd="4" destOrd="0" presId="urn:microsoft.com/office/officeart/2018/2/layout/IconVerticalSolidList"/>
    <dgm:cxn modelId="{2F7E588D-3638-400E-BA68-BC3D1C056EDC}" type="presParOf" srcId="{112EF326-28BF-4A24-8430-A917A7387B9A}" destId="{CCD4F105-4501-4F77-8B38-1858454E76B5}" srcOrd="5" destOrd="0" presId="urn:microsoft.com/office/officeart/2018/2/layout/IconVerticalSolidList"/>
    <dgm:cxn modelId="{B7F9AA97-BAC3-4C99-BAAC-B65A3DC96024}" type="presParOf" srcId="{112EF326-28BF-4A24-8430-A917A7387B9A}" destId="{42DE18EA-69E6-4D3E-8514-C8B61E0F276A}" srcOrd="6" destOrd="0" presId="urn:microsoft.com/office/officeart/2018/2/layout/IconVerticalSolidList"/>
    <dgm:cxn modelId="{E7029D1C-2EAD-4FCE-9AD2-D79194C5C34E}" type="presParOf" srcId="{42DE18EA-69E6-4D3E-8514-C8B61E0F276A}" destId="{8604B8C4-9BC3-4C35-AF26-B3391E252C87}" srcOrd="0" destOrd="0" presId="urn:microsoft.com/office/officeart/2018/2/layout/IconVerticalSolidList"/>
    <dgm:cxn modelId="{F11871F0-6153-47E6-A46D-B4E81848F541}" type="presParOf" srcId="{42DE18EA-69E6-4D3E-8514-C8B61E0F276A}" destId="{7070A550-35DF-4230-9A51-E2AA9D93009D}" srcOrd="1" destOrd="0" presId="urn:microsoft.com/office/officeart/2018/2/layout/IconVerticalSolidList"/>
    <dgm:cxn modelId="{331166FF-4F9D-4589-AF9B-2DC1469CED08}" type="presParOf" srcId="{42DE18EA-69E6-4D3E-8514-C8B61E0F276A}" destId="{1D8D3EE4-7575-41DF-A36A-EE31B4F05C07}" srcOrd="2" destOrd="0" presId="urn:microsoft.com/office/officeart/2018/2/layout/IconVerticalSolidList"/>
    <dgm:cxn modelId="{B2F364BB-D1CC-4705-A6AD-F38E87A60EAD}" type="presParOf" srcId="{42DE18EA-69E6-4D3E-8514-C8B61E0F276A}" destId="{ED103E6C-3F54-41E3-B121-365FD8FEB36F}" srcOrd="3" destOrd="0" presId="urn:microsoft.com/office/officeart/2018/2/layout/IconVerticalSolidList"/>
    <dgm:cxn modelId="{4CE64F57-89DA-4B8B-BB72-BA5189515409}" type="presParOf" srcId="{42DE18EA-69E6-4D3E-8514-C8B61E0F276A}" destId="{E47EB7B9-0E06-4DE0-9449-B92373D14B4D}" srcOrd="4" destOrd="0" presId="urn:microsoft.com/office/officeart/2018/2/layout/IconVerticalSolidList"/>
    <dgm:cxn modelId="{313BBE80-695D-4262-80FB-917A51923FA0}" type="presParOf" srcId="{112EF326-28BF-4A24-8430-A917A7387B9A}" destId="{601F3E21-5105-4225-A3B7-DD2C2019AEDD}" srcOrd="7" destOrd="0" presId="urn:microsoft.com/office/officeart/2018/2/layout/IconVerticalSolidList"/>
    <dgm:cxn modelId="{BA2B77F0-BFE2-4073-A4D0-8D3D9BF36271}" type="presParOf" srcId="{112EF326-28BF-4A24-8430-A917A7387B9A}" destId="{A0A9C505-A6B6-4199-B89D-B83823309832}" srcOrd="8" destOrd="0" presId="urn:microsoft.com/office/officeart/2018/2/layout/IconVerticalSolidList"/>
    <dgm:cxn modelId="{3BEC4B35-BB2C-40B3-916D-2F0D4782EAD4}" type="presParOf" srcId="{A0A9C505-A6B6-4199-B89D-B83823309832}" destId="{F8FC5856-E131-480C-B84F-104933864423}" srcOrd="0" destOrd="0" presId="urn:microsoft.com/office/officeart/2018/2/layout/IconVerticalSolidList"/>
    <dgm:cxn modelId="{F16FF5DC-1711-4B37-9D2E-F56A64441775}" type="presParOf" srcId="{A0A9C505-A6B6-4199-B89D-B83823309832}" destId="{FD91386A-46A4-4643-8246-44C9C2DAD3CF}" srcOrd="1" destOrd="0" presId="urn:microsoft.com/office/officeart/2018/2/layout/IconVerticalSolidList"/>
    <dgm:cxn modelId="{2C4BD0A1-1930-45E3-91A0-B3C180953560}" type="presParOf" srcId="{A0A9C505-A6B6-4199-B89D-B83823309832}" destId="{827C0922-D013-44D3-A02B-C06554A3E60C}" srcOrd="2" destOrd="0" presId="urn:microsoft.com/office/officeart/2018/2/layout/IconVerticalSolidList"/>
    <dgm:cxn modelId="{25AC714A-B41B-418B-9215-4F0F82F75130}" type="presParOf" srcId="{A0A9C505-A6B6-4199-B89D-B83823309832}" destId="{BEB46B8C-C9C9-4D0A-8ADD-6F87841E5A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9626A-6ECD-422E-8AB7-20600AF4C9D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11C4808-FAAA-4FA1-AD30-F6578DE96CBC}">
      <dgm:prSet/>
      <dgm:spPr/>
      <dgm:t>
        <a:bodyPr/>
        <a:lstStyle/>
        <a:p>
          <a:r>
            <a:rPr lang="en-US"/>
            <a:t>In the example for the used car market, there is an incentive for the sellers to offer lemons at the market price (dishonest behavior). Two main consequences:</a:t>
          </a:r>
        </a:p>
      </dgm:t>
    </dgm:pt>
    <dgm:pt modelId="{181E43C0-4B49-457C-989F-9A7C8683C5AC}" type="parTrans" cxnId="{7B8F4E5F-B938-40F4-9EA3-26CCFBFF369F}">
      <dgm:prSet/>
      <dgm:spPr/>
      <dgm:t>
        <a:bodyPr/>
        <a:lstStyle/>
        <a:p>
          <a:endParaRPr lang="en-US"/>
        </a:p>
      </dgm:t>
    </dgm:pt>
    <dgm:pt modelId="{044D6576-3E83-4681-B917-A028322DEC7B}" type="sibTrans" cxnId="{7B8F4E5F-B938-40F4-9EA3-26CCFBFF369F}">
      <dgm:prSet/>
      <dgm:spPr/>
      <dgm:t>
        <a:bodyPr/>
        <a:lstStyle/>
        <a:p>
          <a:endParaRPr lang="en-US"/>
        </a:p>
      </dgm:t>
    </dgm:pt>
    <dgm:pt modelId="{33B6F6C8-254B-4627-A372-9950D0B6C1D6}">
      <dgm:prSet custT="1"/>
      <dgm:spPr/>
      <dgm:t>
        <a:bodyPr/>
        <a:lstStyle/>
        <a:p>
          <a:r>
            <a:rPr lang="en-US" sz="1600" dirty="0"/>
            <a:t>Lowering of the expected quality of a good from the perspective of consumers;</a:t>
          </a:r>
        </a:p>
      </dgm:t>
    </dgm:pt>
    <dgm:pt modelId="{EA8B5663-7D2A-455C-B3DC-A767EE375676}" type="parTrans" cxnId="{9C243B21-A5AB-4FC3-BD39-50C163C5A2C9}">
      <dgm:prSet/>
      <dgm:spPr/>
      <dgm:t>
        <a:bodyPr/>
        <a:lstStyle/>
        <a:p>
          <a:endParaRPr lang="en-US"/>
        </a:p>
      </dgm:t>
    </dgm:pt>
    <dgm:pt modelId="{0A6ED96B-CDBF-4F93-8DD2-907AD8F331C7}" type="sibTrans" cxnId="{9C243B21-A5AB-4FC3-BD39-50C163C5A2C9}">
      <dgm:prSet/>
      <dgm:spPr/>
      <dgm:t>
        <a:bodyPr/>
        <a:lstStyle/>
        <a:p>
          <a:endParaRPr lang="en-US"/>
        </a:p>
      </dgm:t>
    </dgm:pt>
    <dgm:pt modelId="{BAA654D4-E245-4D2E-9AE3-180588B91F88}">
      <dgm:prSet custT="1"/>
      <dgm:spPr/>
      <dgm:t>
        <a:bodyPr/>
        <a:lstStyle/>
        <a:p>
          <a:r>
            <a:rPr lang="en-US" sz="1800" dirty="0"/>
            <a:t>Driving legitimate goods out of business.     </a:t>
          </a:r>
        </a:p>
      </dgm:t>
    </dgm:pt>
    <dgm:pt modelId="{0171F103-A44A-471C-861F-4D3207F0E6A5}" type="parTrans" cxnId="{96A10E95-2C78-44EC-B01B-658DD2B9FA82}">
      <dgm:prSet/>
      <dgm:spPr/>
      <dgm:t>
        <a:bodyPr/>
        <a:lstStyle/>
        <a:p>
          <a:endParaRPr lang="en-US"/>
        </a:p>
      </dgm:t>
    </dgm:pt>
    <dgm:pt modelId="{576FAF1E-EE01-4EB2-A1A0-5B093AA050BB}" type="sibTrans" cxnId="{96A10E95-2C78-44EC-B01B-658DD2B9FA82}">
      <dgm:prSet/>
      <dgm:spPr/>
      <dgm:t>
        <a:bodyPr/>
        <a:lstStyle/>
        <a:p>
          <a:endParaRPr lang="en-US"/>
        </a:p>
      </dgm:t>
    </dgm:pt>
    <dgm:pt modelId="{C755A981-BC7D-4A44-A4DB-C448B7784EAD}">
      <dgm:prSet custT="1"/>
      <dgm:spPr/>
      <dgm:t>
        <a:bodyPr/>
        <a:lstStyle/>
        <a:p>
          <a:r>
            <a:rPr lang="en-US" sz="2400" i="1" dirty="0"/>
            <a:t>The cost of dishonesty resides not only in the amount by which the purchaser is cheated but also the cost of loss incurred from driving legitimate business out of existence. </a:t>
          </a:r>
          <a:endParaRPr lang="en-US" sz="2400" dirty="0"/>
        </a:p>
      </dgm:t>
    </dgm:pt>
    <dgm:pt modelId="{0A763918-46A6-486A-B979-4481640D6935}" type="parTrans" cxnId="{6ADD6391-02C4-482E-9109-AC57754C6696}">
      <dgm:prSet/>
      <dgm:spPr/>
      <dgm:t>
        <a:bodyPr/>
        <a:lstStyle/>
        <a:p>
          <a:endParaRPr lang="en-US"/>
        </a:p>
      </dgm:t>
    </dgm:pt>
    <dgm:pt modelId="{8843EE73-A021-467F-AD01-4A2AF54C53DC}" type="sibTrans" cxnId="{6ADD6391-02C4-482E-9109-AC57754C6696}">
      <dgm:prSet/>
      <dgm:spPr/>
      <dgm:t>
        <a:bodyPr/>
        <a:lstStyle/>
        <a:p>
          <a:endParaRPr lang="en-US"/>
        </a:p>
      </dgm:t>
    </dgm:pt>
    <dgm:pt modelId="{FD4C7CCC-7E25-4CFC-9CAC-692B718FB2D0}" type="pres">
      <dgm:prSet presAssocID="{7409626A-6ECD-422E-8AB7-20600AF4C9DD}" presName="Name0" presStyleCnt="0">
        <dgm:presLayoutVars>
          <dgm:dir/>
          <dgm:animLvl val="lvl"/>
          <dgm:resizeHandles val="exact"/>
        </dgm:presLayoutVars>
      </dgm:prSet>
      <dgm:spPr/>
    </dgm:pt>
    <dgm:pt modelId="{D980D66E-210E-49F5-B71F-AF2AF54B735A}" type="pres">
      <dgm:prSet presAssocID="{C755A981-BC7D-4A44-A4DB-C448B7784EAD}" presName="boxAndChildren" presStyleCnt="0"/>
      <dgm:spPr/>
    </dgm:pt>
    <dgm:pt modelId="{1DEAA15C-E34A-4C17-A351-E23EB8AD5D7A}" type="pres">
      <dgm:prSet presAssocID="{C755A981-BC7D-4A44-A4DB-C448B7784EAD}" presName="parentTextBox" presStyleLbl="node1" presStyleIdx="0" presStyleCnt="2"/>
      <dgm:spPr/>
    </dgm:pt>
    <dgm:pt modelId="{7BCDA505-1EEE-421A-B9D4-E62053996F33}" type="pres">
      <dgm:prSet presAssocID="{044D6576-3E83-4681-B917-A028322DEC7B}" presName="sp" presStyleCnt="0"/>
      <dgm:spPr/>
    </dgm:pt>
    <dgm:pt modelId="{29161B0B-A5B6-4C39-8CFC-1A8C7BD81956}" type="pres">
      <dgm:prSet presAssocID="{A11C4808-FAAA-4FA1-AD30-F6578DE96CBC}" presName="arrowAndChildren" presStyleCnt="0"/>
      <dgm:spPr/>
    </dgm:pt>
    <dgm:pt modelId="{8A70E3BD-1402-4981-A83C-A7973F185DB7}" type="pres">
      <dgm:prSet presAssocID="{A11C4808-FAAA-4FA1-AD30-F6578DE96CBC}" presName="parentTextArrow" presStyleLbl="node1" presStyleIdx="0" presStyleCnt="2"/>
      <dgm:spPr/>
    </dgm:pt>
    <dgm:pt modelId="{9543B693-AE75-4A7C-B47F-664BA72C18CF}" type="pres">
      <dgm:prSet presAssocID="{A11C4808-FAAA-4FA1-AD30-F6578DE96CBC}" presName="arrow" presStyleLbl="node1" presStyleIdx="1" presStyleCnt="2"/>
      <dgm:spPr/>
    </dgm:pt>
    <dgm:pt modelId="{49388D8F-463C-4E7A-A722-C4F6773ED55B}" type="pres">
      <dgm:prSet presAssocID="{A11C4808-FAAA-4FA1-AD30-F6578DE96CBC}" presName="descendantArrow" presStyleCnt="0"/>
      <dgm:spPr/>
    </dgm:pt>
    <dgm:pt modelId="{D06E104E-96AB-4A35-8077-50726DF4148D}" type="pres">
      <dgm:prSet presAssocID="{33B6F6C8-254B-4627-A372-9950D0B6C1D6}" presName="childTextArrow" presStyleLbl="fgAccFollowNode1" presStyleIdx="0" presStyleCnt="2">
        <dgm:presLayoutVars>
          <dgm:bulletEnabled val="1"/>
        </dgm:presLayoutVars>
      </dgm:prSet>
      <dgm:spPr/>
    </dgm:pt>
    <dgm:pt modelId="{4431CF98-C1E3-4A73-A78B-C463668B24F4}" type="pres">
      <dgm:prSet presAssocID="{BAA654D4-E245-4D2E-9AE3-180588B91F88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9C243B21-A5AB-4FC3-BD39-50C163C5A2C9}" srcId="{A11C4808-FAAA-4FA1-AD30-F6578DE96CBC}" destId="{33B6F6C8-254B-4627-A372-9950D0B6C1D6}" srcOrd="0" destOrd="0" parTransId="{EA8B5663-7D2A-455C-B3DC-A767EE375676}" sibTransId="{0A6ED96B-CDBF-4F93-8DD2-907AD8F331C7}"/>
    <dgm:cxn modelId="{50678225-1F90-4CD5-9F0F-0E928291C9D3}" type="presOf" srcId="{7409626A-6ECD-422E-8AB7-20600AF4C9DD}" destId="{FD4C7CCC-7E25-4CFC-9CAC-692B718FB2D0}" srcOrd="0" destOrd="0" presId="urn:microsoft.com/office/officeart/2005/8/layout/process4"/>
    <dgm:cxn modelId="{57924529-2D8F-4BE7-BC85-187148874483}" type="presOf" srcId="{33B6F6C8-254B-4627-A372-9950D0B6C1D6}" destId="{D06E104E-96AB-4A35-8077-50726DF4148D}" srcOrd="0" destOrd="0" presId="urn:microsoft.com/office/officeart/2005/8/layout/process4"/>
    <dgm:cxn modelId="{6F756730-7736-4FEC-A88B-892380B5CC42}" type="presOf" srcId="{C755A981-BC7D-4A44-A4DB-C448B7784EAD}" destId="{1DEAA15C-E34A-4C17-A351-E23EB8AD5D7A}" srcOrd="0" destOrd="0" presId="urn:microsoft.com/office/officeart/2005/8/layout/process4"/>
    <dgm:cxn modelId="{7B8F4E5F-B938-40F4-9EA3-26CCFBFF369F}" srcId="{7409626A-6ECD-422E-8AB7-20600AF4C9DD}" destId="{A11C4808-FAAA-4FA1-AD30-F6578DE96CBC}" srcOrd="0" destOrd="0" parTransId="{181E43C0-4B49-457C-989F-9A7C8683C5AC}" sibTransId="{044D6576-3E83-4681-B917-A028322DEC7B}"/>
    <dgm:cxn modelId="{6ADD6391-02C4-482E-9109-AC57754C6696}" srcId="{7409626A-6ECD-422E-8AB7-20600AF4C9DD}" destId="{C755A981-BC7D-4A44-A4DB-C448B7784EAD}" srcOrd="1" destOrd="0" parTransId="{0A763918-46A6-486A-B979-4481640D6935}" sibTransId="{8843EE73-A021-467F-AD01-4A2AF54C53DC}"/>
    <dgm:cxn modelId="{96A10E95-2C78-44EC-B01B-658DD2B9FA82}" srcId="{A11C4808-FAAA-4FA1-AD30-F6578DE96CBC}" destId="{BAA654D4-E245-4D2E-9AE3-180588B91F88}" srcOrd="1" destOrd="0" parTransId="{0171F103-A44A-471C-861F-4D3207F0E6A5}" sibTransId="{576FAF1E-EE01-4EB2-A1A0-5B093AA050BB}"/>
    <dgm:cxn modelId="{740C959E-0C6D-496E-BBC7-FA1B869252BB}" type="presOf" srcId="{A11C4808-FAAA-4FA1-AD30-F6578DE96CBC}" destId="{8A70E3BD-1402-4981-A83C-A7973F185DB7}" srcOrd="0" destOrd="0" presId="urn:microsoft.com/office/officeart/2005/8/layout/process4"/>
    <dgm:cxn modelId="{754D83A5-CF25-4937-AB7A-3D06C18E69F4}" type="presOf" srcId="{BAA654D4-E245-4D2E-9AE3-180588B91F88}" destId="{4431CF98-C1E3-4A73-A78B-C463668B24F4}" srcOrd="0" destOrd="0" presId="urn:microsoft.com/office/officeart/2005/8/layout/process4"/>
    <dgm:cxn modelId="{D3B684FF-23E6-45F8-8528-8E7364EE224C}" type="presOf" srcId="{A11C4808-FAAA-4FA1-AD30-F6578DE96CBC}" destId="{9543B693-AE75-4A7C-B47F-664BA72C18CF}" srcOrd="1" destOrd="0" presId="urn:microsoft.com/office/officeart/2005/8/layout/process4"/>
    <dgm:cxn modelId="{DEE0F58E-F885-49A7-9442-63E78D25D0BB}" type="presParOf" srcId="{FD4C7CCC-7E25-4CFC-9CAC-692B718FB2D0}" destId="{D980D66E-210E-49F5-B71F-AF2AF54B735A}" srcOrd="0" destOrd="0" presId="urn:microsoft.com/office/officeart/2005/8/layout/process4"/>
    <dgm:cxn modelId="{A07AA1F4-59E5-424D-938A-AE9D0080912B}" type="presParOf" srcId="{D980D66E-210E-49F5-B71F-AF2AF54B735A}" destId="{1DEAA15C-E34A-4C17-A351-E23EB8AD5D7A}" srcOrd="0" destOrd="0" presId="urn:microsoft.com/office/officeart/2005/8/layout/process4"/>
    <dgm:cxn modelId="{B4DB591A-5312-4844-97B8-F5D6CAEFC274}" type="presParOf" srcId="{FD4C7CCC-7E25-4CFC-9CAC-692B718FB2D0}" destId="{7BCDA505-1EEE-421A-B9D4-E62053996F33}" srcOrd="1" destOrd="0" presId="urn:microsoft.com/office/officeart/2005/8/layout/process4"/>
    <dgm:cxn modelId="{AC94BF8C-E621-43E3-AA17-CF272566DBEF}" type="presParOf" srcId="{FD4C7CCC-7E25-4CFC-9CAC-692B718FB2D0}" destId="{29161B0B-A5B6-4C39-8CFC-1A8C7BD81956}" srcOrd="2" destOrd="0" presId="urn:microsoft.com/office/officeart/2005/8/layout/process4"/>
    <dgm:cxn modelId="{83016EAF-D319-4232-8B75-BF562A783E26}" type="presParOf" srcId="{29161B0B-A5B6-4C39-8CFC-1A8C7BD81956}" destId="{8A70E3BD-1402-4981-A83C-A7973F185DB7}" srcOrd="0" destOrd="0" presId="urn:microsoft.com/office/officeart/2005/8/layout/process4"/>
    <dgm:cxn modelId="{63D0ECD7-B599-4DBA-8C66-45A1BDCE470B}" type="presParOf" srcId="{29161B0B-A5B6-4C39-8CFC-1A8C7BD81956}" destId="{9543B693-AE75-4A7C-B47F-664BA72C18CF}" srcOrd="1" destOrd="0" presId="urn:microsoft.com/office/officeart/2005/8/layout/process4"/>
    <dgm:cxn modelId="{486EE588-1037-4B36-A161-E24C8128828F}" type="presParOf" srcId="{29161B0B-A5B6-4C39-8CFC-1A8C7BD81956}" destId="{49388D8F-463C-4E7A-A722-C4F6773ED55B}" srcOrd="2" destOrd="0" presId="urn:microsoft.com/office/officeart/2005/8/layout/process4"/>
    <dgm:cxn modelId="{E442C4ED-12A9-4BDF-8AF1-D873AAF0306B}" type="presParOf" srcId="{49388D8F-463C-4E7A-A722-C4F6773ED55B}" destId="{D06E104E-96AB-4A35-8077-50726DF4148D}" srcOrd="0" destOrd="0" presId="urn:microsoft.com/office/officeart/2005/8/layout/process4"/>
    <dgm:cxn modelId="{74B99BFC-0CEB-4980-9660-7B85D124B79C}" type="presParOf" srcId="{49388D8F-463C-4E7A-A722-C4F6773ED55B}" destId="{4431CF98-C1E3-4A73-A78B-C463668B24F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B0C60-A504-4FB3-A210-490414D4D09A}">
      <dsp:nvSpPr>
        <dsp:cNvPr id="0" name=""/>
        <dsp:cNvSpPr/>
      </dsp:nvSpPr>
      <dsp:spPr>
        <a:xfrm>
          <a:off x="0" y="628"/>
          <a:ext cx="7992888" cy="14716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0011D-973E-4883-90DA-BA2F1FE5105C}">
      <dsp:nvSpPr>
        <dsp:cNvPr id="0" name=""/>
        <dsp:cNvSpPr/>
      </dsp:nvSpPr>
      <dsp:spPr>
        <a:xfrm>
          <a:off x="445180" y="331754"/>
          <a:ext cx="809419" cy="8094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C0FF8-3282-4E4F-97E9-EBFDE1717C90}">
      <dsp:nvSpPr>
        <dsp:cNvPr id="0" name=""/>
        <dsp:cNvSpPr/>
      </dsp:nvSpPr>
      <dsp:spPr>
        <a:xfrm>
          <a:off x="1699780" y="628"/>
          <a:ext cx="6293107" cy="147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52" tIns="155752" rIns="155752" bIns="15575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paper relates quality and uncertainty and investigates the adverse selection problem.</a:t>
          </a:r>
        </a:p>
      </dsp:txBody>
      <dsp:txXfrm>
        <a:off x="1699780" y="628"/>
        <a:ext cx="6293107" cy="1471671"/>
      </dsp:txXfrm>
    </dsp:sp>
    <dsp:sp modelId="{A9900AA1-88F7-4449-A54A-EBCBF04EB941}">
      <dsp:nvSpPr>
        <dsp:cNvPr id="0" name=""/>
        <dsp:cNvSpPr/>
      </dsp:nvSpPr>
      <dsp:spPr>
        <a:xfrm>
          <a:off x="0" y="1840217"/>
          <a:ext cx="7992888" cy="14716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4C6B4-DADE-4C92-B537-C3FF2F6BCD07}">
      <dsp:nvSpPr>
        <dsp:cNvPr id="0" name=""/>
        <dsp:cNvSpPr/>
      </dsp:nvSpPr>
      <dsp:spPr>
        <a:xfrm>
          <a:off x="445180" y="2171343"/>
          <a:ext cx="809419" cy="8094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AC101-64DA-4043-8D6A-FFB5A860ED8B}">
      <dsp:nvSpPr>
        <dsp:cNvPr id="0" name=""/>
        <dsp:cNvSpPr/>
      </dsp:nvSpPr>
      <dsp:spPr>
        <a:xfrm>
          <a:off x="1699780" y="1840217"/>
          <a:ext cx="6293107" cy="147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52" tIns="155752" rIns="155752" bIns="15575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Explores the interaction of quality differences and uncertainty in explaining important market equilibria.</a:t>
          </a:r>
        </a:p>
      </dsp:txBody>
      <dsp:txXfrm>
        <a:off x="1699780" y="1840217"/>
        <a:ext cx="6293107" cy="1471671"/>
      </dsp:txXfrm>
    </dsp:sp>
    <dsp:sp modelId="{D98AAAD8-2ABD-411F-949F-5EB88DBB26E9}">
      <dsp:nvSpPr>
        <dsp:cNvPr id="0" name=""/>
        <dsp:cNvSpPr/>
      </dsp:nvSpPr>
      <dsp:spPr>
        <a:xfrm>
          <a:off x="0" y="3679806"/>
          <a:ext cx="7992888" cy="14716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1806D-47AC-47EF-B624-7777E974DA01}">
      <dsp:nvSpPr>
        <dsp:cNvPr id="0" name=""/>
        <dsp:cNvSpPr/>
      </dsp:nvSpPr>
      <dsp:spPr>
        <a:xfrm>
          <a:off x="445180" y="4010932"/>
          <a:ext cx="809419" cy="8094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6D988-F456-41EF-9261-80F48FDC0E4E}">
      <dsp:nvSpPr>
        <dsp:cNvPr id="0" name=""/>
        <dsp:cNvSpPr/>
      </dsp:nvSpPr>
      <dsp:spPr>
        <a:xfrm>
          <a:off x="1699780" y="3679806"/>
          <a:ext cx="6293107" cy="147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52" tIns="155752" rIns="155752" bIns="15575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Applies the findings to a series of economic situations, ranging from insurance contracts to employment and credit decisions.</a:t>
          </a:r>
        </a:p>
      </dsp:txBody>
      <dsp:txXfrm>
        <a:off x="1699780" y="3679806"/>
        <a:ext cx="6293107" cy="1471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9C6B5-B2FE-4DCB-A45E-31DC02088DB6}">
      <dsp:nvSpPr>
        <dsp:cNvPr id="0" name=""/>
        <dsp:cNvSpPr/>
      </dsp:nvSpPr>
      <dsp:spPr>
        <a:xfrm>
          <a:off x="0" y="3994"/>
          <a:ext cx="8136904" cy="8508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65CCE-41B3-4D7C-A985-B0DD791EB096}">
      <dsp:nvSpPr>
        <dsp:cNvPr id="0" name=""/>
        <dsp:cNvSpPr/>
      </dsp:nvSpPr>
      <dsp:spPr>
        <a:xfrm>
          <a:off x="257370" y="195427"/>
          <a:ext cx="467947" cy="467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8DAA6-E667-421B-B323-1A0596618230}">
      <dsp:nvSpPr>
        <dsp:cNvPr id="0" name=""/>
        <dsp:cNvSpPr/>
      </dsp:nvSpPr>
      <dsp:spPr>
        <a:xfrm>
          <a:off x="982688" y="3994"/>
          <a:ext cx="7154215" cy="85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44" tIns="90044" rIns="90044" bIns="900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Little market for insurance of those over 65. Why?</a:t>
          </a:r>
        </a:p>
      </dsp:txBody>
      <dsp:txXfrm>
        <a:off x="982688" y="3994"/>
        <a:ext cx="7154215" cy="850812"/>
      </dsp:txXfrm>
    </dsp:sp>
    <dsp:sp modelId="{D9E72C19-C746-44A2-B1B1-F40FD8C59D00}">
      <dsp:nvSpPr>
        <dsp:cNvPr id="0" name=""/>
        <dsp:cNvSpPr/>
      </dsp:nvSpPr>
      <dsp:spPr>
        <a:xfrm>
          <a:off x="0" y="1067510"/>
          <a:ext cx="8136904" cy="8508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47246-6C41-4070-9194-BBEBA59332E2}">
      <dsp:nvSpPr>
        <dsp:cNvPr id="0" name=""/>
        <dsp:cNvSpPr/>
      </dsp:nvSpPr>
      <dsp:spPr>
        <a:xfrm>
          <a:off x="257370" y="1258943"/>
          <a:ext cx="467947" cy="467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7B900-9C8E-4A0E-90F0-674572DB0DDF}">
      <dsp:nvSpPr>
        <dsp:cNvPr id="0" name=""/>
        <dsp:cNvSpPr/>
      </dsp:nvSpPr>
      <dsp:spPr>
        <a:xfrm>
          <a:off x="982688" y="1067510"/>
          <a:ext cx="7154215" cy="85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44" tIns="90044" rIns="90044" bIns="900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 </a:t>
          </a:r>
          <a:r>
            <a:rPr lang="en-US" sz="1600" b="1" kern="1200" dirty="0"/>
            <a:t>information asymmetry</a:t>
          </a:r>
          <a:r>
            <a:rPr lang="en-US" sz="1600" kern="1200" dirty="0"/>
            <a:t>, insurance providers cannot discern between types of applicants (healthy </a:t>
          </a:r>
          <a:r>
            <a:rPr lang="en-US" sz="1600" i="1" kern="1200" dirty="0"/>
            <a:t>vs</a:t>
          </a:r>
          <a:r>
            <a:rPr lang="en-US" sz="1600" kern="1200" dirty="0"/>
            <a:t> unhealthy).</a:t>
          </a:r>
        </a:p>
      </dsp:txBody>
      <dsp:txXfrm>
        <a:off x="982688" y="1067510"/>
        <a:ext cx="7154215" cy="850812"/>
      </dsp:txXfrm>
    </dsp:sp>
    <dsp:sp modelId="{4E235E03-036A-412A-B9FD-42874B39ADA1}">
      <dsp:nvSpPr>
        <dsp:cNvPr id="0" name=""/>
        <dsp:cNvSpPr/>
      </dsp:nvSpPr>
      <dsp:spPr>
        <a:xfrm>
          <a:off x="0" y="2131026"/>
          <a:ext cx="8136904" cy="8508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31D29-AAFA-46B7-8801-ED8A140DA9C8}">
      <dsp:nvSpPr>
        <dsp:cNvPr id="0" name=""/>
        <dsp:cNvSpPr/>
      </dsp:nvSpPr>
      <dsp:spPr>
        <a:xfrm>
          <a:off x="257370" y="2322459"/>
          <a:ext cx="467947" cy="467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7D124-A9CC-4CD0-AA1F-BF8BD8DAF699}">
      <dsp:nvSpPr>
        <dsp:cNvPr id="0" name=""/>
        <dsp:cNvSpPr/>
      </dsp:nvSpPr>
      <dsp:spPr>
        <a:xfrm>
          <a:off x="982688" y="2131026"/>
          <a:ext cx="3661606" cy="85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44" tIns="90044" rIns="90044" bIns="900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Why doesn't the price rise to match the risk? </a:t>
          </a:r>
        </a:p>
      </dsp:txBody>
      <dsp:txXfrm>
        <a:off x="982688" y="2131026"/>
        <a:ext cx="3661606" cy="850812"/>
      </dsp:txXfrm>
    </dsp:sp>
    <dsp:sp modelId="{449BEFBE-9BE3-43F9-8035-36D5C1FD6AE7}">
      <dsp:nvSpPr>
        <dsp:cNvPr id="0" name=""/>
        <dsp:cNvSpPr/>
      </dsp:nvSpPr>
      <dsp:spPr>
        <a:xfrm>
          <a:off x="4644295" y="2131026"/>
          <a:ext cx="3492608" cy="85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44" tIns="90044" rIns="90044" bIns="9004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As the price level rises, the people who insure themselves will be those who are increasingly certain that they will need the insurance (</a:t>
          </a:r>
          <a:r>
            <a:rPr lang="en-US" sz="1100" i="1" kern="1200"/>
            <a:t>adverse selection from the buyers</a:t>
          </a:r>
          <a:r>
            <a:rPr lang="en-US" sz="1100" kern="1200"/>
            <a:t>).</a:t>
          </a:r>
        </a:p>
      </dsp:txBody>
      <dsp:txXfrm>
        <a:off x="4644295" y="2131026"/>
        <a:ext cx="3492608" cy="850812"/>
      </dsp:txXfrm>
    </dsp:sp>
    <dsp:sp modelId="{8604B8C4-9BC3-4C35-AF26-B3391E252C87}">
      <dsp:nvSpPr>
        <dsp:cNvPr id="0" name=""/>
        <dsp:cNvSpPr/>
      </dsp:nvSpPr>
      <dsp:spPr>
        <a:xfrm>
          <a:off x="0" y="3194542"/>
          <a:ext cx="8136904" cy="8508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0A550-35DF-4230-9A51-E2AA9D93009D}">
      <dsp:nvSpPr>
        <dsp:cNvPr id="0" name=""/>
        <dsp:cNvSpPr/>
      </dsp:nvSpPr>
      <dsp:spPr>
        <a:xfrm>
          <a:off x="257370" y="3385975"/>
          <a:ext cx="467947" cy="4679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03E6C-3F54-41E3-B121-365FD8FEB36F}">
      <dsp:nvSpPr>
        <dsp:cNvPr id="0" name=""/>
        <dsp:cNvSpPr/>
      </dsp:nvSpPr>
      <dsp:spPr>
        <a:xfrm>
          <a:off x="982688" y="3194542"/>
          <a:ext cx="3661606" cy="85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44" tIns="90044" rIns="90044" bIns="900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/>
            <a:t>This action could leave an insurer with an undue proportion of below average risks, and claims might be higher than anticipated.</a:t>
          </a:r>
          <a:endParaRPr lang="en-US" sz="1400" kern="1200"/>
        </a:p>
      </dsp:txBody>
      <dsp:txXfrm>
        <a:off x="982688" y="3194542"/>
        <a:ext cx="3661606" cy="850812"/>
      </dsp:txXfrm>
    </dsp:sp>
    <dsp:sp modelId="{E47EB7B9-0E06-4DE0-9449-B92373D14B4D}">
      <dsp:nvSpPr>
        <dsp:cNvPr id="0" name=""/>
        <dsp:cNvSpPr/>
      </dsp:nvSpPr>
      <dsp:spPr>
        <a:xfrm>
          <a:off x="4644295" y="3194542"/>
          <a:ext cx="3492608" cy="85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44" tIns="90044" rIns="90044" bIns="9004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/>
            <a:t>One possible solution is </a:t>
          </a:r>
          <a:r>
            <a:rPr lang="en-IN" sz="1100" b="1" kern="1200"/>
            <a:t>group insurance</a:t>
          </a:r>
          <a:r>
            <a:rPr lang="en-US" sz="1100" kern="1200"/>
            <a:t>, but it is available only to those fit enough to be employed (</a:t>
          </a:r>
          <a:r>
            <a:rPr lang="en-US" sz="1100" i="1" kern="1200"/>
            <a:t>adverse selection from the supplier</a:t>
          </a:r>
          <a:r>
            <a:rPr lang="en-US" sz="1100" kern="1200"/>
            <a:t>).</a:t>
          </a:r>
        </a:p>
      </dsp:txBody>
      <dsp:txXfrm>
        <a:off x="4644295" y="3194542"/>
        <a:ext cx="3492608" cy="850812"/>
      </dsp:txXfrm>
    </dsp:sp>
    <dsp:sp modelId="{F8FC5856-E131-480C-B84F-104933864423}">
      <dsp:nvSpPr>
        <dsp:cNvPr id="0" name=""/>
        <dsp:cNvSpPr/>
      </dsp:nvSpPr>
      <dsp:spPr>
        <a:xfrm>
          <a:off x="0" y="4258058"/>
          <a:ext cx="8136904" cy="8508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1386A-46A4-4643-8246-44C9C2DAD3CF}">
      <dsp:nvSpPr>
        <dsp:cNvPr id="0" name=""/>
        <dsp:cNvSpPr/>
      </dsp:nvSpPr>
      <dsp:spPr>
        <a:xfrm>
          <a:off x="257370" y="4449491"/>
          <a:ext cx="467947" cy="4679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46B8C-C9C9-4D0A-8ADD-6F87841E5AAB}">
      <dsp:nvSpPr>
        <dsp:cNvPr id="0" name=""/>
        <dsp:cNvSpPr/>
      </dsp:nvSpPr>
      <dsp:spPr>
        <a:xfrm>
          <a:off x="982688" y="4258058"/>
          <a:ext cx="7154215" cy="85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44" tIns="90044" rIns="90044" bIns="900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/>
            <a:t>In equilibrium, medical insurance is least available to those who need it most.</a:t>
          </a:r>
          <a:endParaRPr lang="en-US" sz="1400" kern="1200"/>
        </a:p>
      </dsp:txBody>
      <dsp:txXfrm>
        <a:off x="982688" y="4258058"/>
        <a:ext cx="7154215" cy="850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AA15C-E34A-4C17-A351-E23EB8AD5D7A}">
      <dsp:nvSpPr>
        <dsp:cNvPr id="0" name=""/>
        <dsp:cNvSpPr/>
      </dsp:nvSpPr>
      <dsp:spPr>
        <a:xfrm>
          <a:off x="0" y="2738380"/>
          <a:ext cx="7921376" cy="1796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The cost of dishonesty resides not only in the amount by which the purchaser is cheated but also the cost of loss incurred from driving legitimate business out of existence. </a:t>
          </a:r>
          <a:endParaRPr lang="en-US" sz="2400" kern="1200" dirty="0"/>
        </a:p>
      </dsp:txBody>
      <dsp:txXfrm>
        <a:off x="0" y="2738380"/>
        <a:ext cx="7921376" cy="1796673"/>
      </dsp:txXfrm>
    </dsp:sp>
    <dsp:sp modelId="{9543B693-AE75-4A7C-B47F-664BA72C18CF}">
      <dsp:nvSpPr>
        <dsp:cNvPr id="0" name=""/>
        <dsp:cNvSpPr/>
      </dsp:nvSpPr>
      <dsp:spPr>
        <a:xfrm rot="10800000">
          <a:off x="0" y="2045"/>
          <a:ext cx="7921376" cy="27632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 the example for the used car market, there is an incentive for the sellers to offer lemons at the market price (dishonest behavior). Two main consequences:</a:t>
          </a:r>
        </a:p>
      </dsp:txBody>
      <dsp:txXfrm rot="-10800000">
        <a:off x="0" y="2045"/>
        <a:ext cx="7921376" cy="969912"/>
      </dsp:txXfrm>
    </dsp:sp>
    <dsp:sp modelId="{D06E104E-96AB-4A35-8077-50726DF4148D}">
      <dsp:nvSpPr>
        <dsp:cNvPr id="0" name=""/>
        <dsp:cNvSpPr/>
      </dsp:nvSpPr>
      <dsp:spPr>
        <a:xfrm>
          <a:off x="0" y="971958"/>
          <a:ext cx="3960688" cy="826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Lowering of the expected quality of a good from the perspective of consumers;</a:t>
          </a:r>
        </a:p>
      </dsp:txBody>
      <dsp:txXfrm>
        <a:off x="0" y="971958"/>
        <a:ext cx="3960688" cy="826222"/>
      </dsp:txXfrm>
    </dsp:sp>
    <dsp:sp modelId="{4431CF98-C1E3-4A73-A78B-C463668B24F4}">
      <dsp:nvSpPr>
        <dsp:cNvPr id="0" name=""/>
        <dsp:cNvSpPr/>
      </dsp:nvSpPr>
      <dsp:spPr>
        <a:xfrm>
          <a:off x="3960688" y="971958"/>
          <a:ext cx="3960688" cy="826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Driving legitimate goods out of business.     </a:t>
          </a:r>
        </a:p>
      </dsp:txBody>
      <dsp:txXfrm>
        <a:off x="3960688" y="971958"/>
        <a:ext cx="3960688" cy="82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Franklin Gothic Medium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Franklin Gothic Medium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8B23D399-BACF-41E0-B59E-B60F9E5D677C}" type="datetimeFigureOut">
              <a:rPr lang="en-US" altLang="ko-KR"/>
              <a:pPr>
                <a:defRPr/>
              </a:pPr>
              <a:t>2/13/2023</a:t>
            </a:fld>
            <a:endParaRPr lang="ko-KR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Franklin Gothic Medium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Franklin Gothic Medium" panose="020B0603020102020204" pitchFamily="34" charset="0"/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6D92CAC6-C757-4C07-9B37-5A69FD21F153}" type="slidenum">
              <a:rPr lang="en-US" altLang="ko-KR"/>
              <a:pPr>
                <a:defRPr/>
              </a:pPr>
              <a:t>‹#›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14597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Franklin Gothic Medium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Franklin Gothic Medium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63A24DDA-444E-4538-BC0A-CCDE6393BD2E}" type="datetimeFigureOut">
              <a:rPr lang="ko-KR" altLang="en-US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ko-KR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Franklin Gothic Medium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Franklin Gothic Medium" panose="020B0603020102020204" pitchFamily="34" charset="0"/>
                <a:ea typeface="HY견고딕" panose="02030600000101010101" pitchFamily="18" charset="-127"/>
              </a:defRPr>
            </a:lvl1pPr>
          </a:lstStyle>
          <a:p>
            <a:pPr>
              <a:defRPr/>
            </a:pPr>
            <a:fld id="{760A426B-4349-405B-89B8-5E31C5CC8F49}" type="slidenum">
              <a:rPr lang="en-US" altLang="ko-KR"/>
              <a:pPr>
                <a:defRPr/>
              </a:pPr>
              <a:t>‹#›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52558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lang="ko-KR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fld id="{5D652154-BB89-4E71-90DA-A65CC34C8215}" type="slidenum">
              <a:rPr lang="en-US" altLang="ko-KR" smtClean="0">
                <a:latin typeface="Franklin Gothic Medium" panose="020B0603020102020204" pitchFamily="34" charset="0"/>
                <a:ea typeface="HY견고딕" panose="02030600000101010101" pitchFamily="18" charset="-127"/>
              </a:rPr>
              <a:pPr/>
              <a:t>8</a:t>
            </a:fld>
            <a:endParaRPr lang="ko-KR" altLang="ko-KR">
              <a:latin typeface="Franklin Gothic Medium" panose="020B0603020102020204" pitchFamily="34" charset="0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7062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fld id="{87F25EB0-1CFF-4EFF-AA77-9CCB43FDB9BF}" type="slidenum">
              <a:rPr lang="en-US" altLang="ko-KR" smtClean="0">
                <a:latin typeface="Franklin Gothic Medium" panose="020B0603020102020204" pitchFamily="34" charset="0"/>
                <a:ea typeface="HY견고딕" panose="02030600000101010101" pitchFamily="18" charset="-127"/>
              </a:rPr>
              <a:pPr/>
              <a:t>9</a:t>
            </a:fld>
            <a:endParaRPr lang="ko-KR" altLang="ko-KR">
              <a:latin typeface="Franklin Gothic Medium" panose="020B0603020102020204" pitchFamily="34" charset="0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024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fld id="{AF244150-7D66-47FA-8CE8-E376252986D2}" type="slidenum">
              <a:rPr lang="en-US" altLang="ko-KR" smtClean="0">
                <a:latin typeface="Franklin Gothic Medium" panose="020B0603020102020204" pitchFamily="34" charset="0"/>
                <a:ea typeface="HY견고딕" panose="02030600000101010101" pitchFamily="18" charset="-127"/>
              </a:rPr>
              <a:pPr/>
              <a:t>10</a:t>
            </a:fld>
            <a:endParaRPr lang="ko-KR" altLang="ko-KR">
              <a:latin typeface="Franklin Gothic Medium" panose="020B0603020102020204" pitchFamily="34" charset="0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795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fld id="{62D8A1BB-DF95-493B-BFAB-487405FFE7E0}" type="slidenum">
              <a:rPr lang="en-US" altLang="ko-KR" smtClean="0">
                <a:latin typeface="Franklin Gothic Medium" panose="020B0603020102020204" pitchFamily="34" charset="0"/>
                <a:ea typeface="HY견고딕" panose="02030600000101010101" pitchFamily="18" charset="-127"/>
              </a:rPr>
              <a:pPr/>
              <a:t>11</a:t>
            </a:fld>
            <a:endParaRPr lang="ko-KR" altLang="ko-KR">
              <a:latin typeface="Franklin Gothic Medium" panose="020B0603020102020204" pitchFamily="34" charset="0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668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fld id="{1DC1B475-DD7D-4BEE-8C02-BDEE2CCA7B16}" type="slidenum">
              <a:rPr lang="en-US" altLang="ko-KR" smtClean="0">
                <a:latin typeface="Franklin Gothic Medium" panose="020B0603020102020204" pitchFamily="34" charset="0"/>
                <a:ea typeface="HY견고딕" panose="02030600000101010101" pitchFamily="18" charset="-127"/>
              </a:rPr>
              <a:pPr/>
              <a:t>14</a:t>
            </a:fld>
            <a:endParaRPr lang="ko-KR" altLang="ko-KR">
              <a:latin typeface="Franklin Gothic Medium" panose="020B0603020102020204" pitchFamily="34" charset="0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713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B8FB-53A7-F586-1627-91FABB56A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C975F-4631-5355-0518-09945E934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7CA63-A63A-19E6-051D-7086281E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E118B-3318-4853-A682-E28B40716E27}" type="datetimeFigureOut">
              <a:rPr lang="ko-KR" altLang="en-US" smtClean="0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9DC8-1BE5-7354-9C9A-639EC2C9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DF3F3-3C65-43EA-2DB5-61DC38B7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8CCF-7A5D-4114-B736-18802C3821CC}" type="slidenum">
              <a:rPr lang="en-US" altLang="ko-KR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87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1B02-A536-5986-4976-63E1B914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903E3-047E-B141-6835-CF54C6D56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045D9-3777-2A90-188E-7C6A969A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E118B-3318-4853-A682-E28B40716E27}" type="datetimeFigureOut">
              <a:rPr lang="ko-KR" altLang="en-US" smtClean="0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9F0DC-2F7C-850D-3073-BA66DA79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765D1-3CFA-6DFC-0F5A-97FE96B3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8CCF-7A5D-4114-B736-18802C3821CC}" type="slidenum">
              <a:rPr lang="en-US" altLang="ko-KR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40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292C9F-0171-7DB2-CABC-51DF669AD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D3693-8D4F-05FD-C30B-2A2E809F3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2E02E-FB73-4218-B866-D9DD10B0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E118B-3318-4853-A682-E28B40716E27}" type="datetimeFigureOut">
              <a:rPr lang="ko-KR" altLang="en-US" smtClean="0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40BD6-0E4D-540D-34D5-4F8EC3E2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56C53-7AC1-FE8F-8919-B3183FC9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8CCF-7A5D-4114-B736-18802C3821CC}" type="slidenum">
              <a:rPr lang="en-US" altLang="ko-KR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82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4C86-E8FA-75E1-8102-608D1C0D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0999-1EAF-2CAF-5500-EC4431CA2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0BC3D-EAD9-AF6D-F125-B5285DBE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E118B-3318-4853-A682-E28B40716E27}" type="datetimeFigureOut">
              <a:rPr lang="ko-KR" altLang="en-US" smtClean="0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4FBA-59FE-7EC6-955A-34E01208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3F00-804E-ED9D-ABA9-A3628F9D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8CCF-7A5D-4114-B736-18802C3821CC}" type="slidenum">
              <a:rPr lang="en-US" altLang="ko-KR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14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A80B-8471-FAD9-7A77-9B66EF64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3E2D9-F7F9-5A9B-E5B7-227922D95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276AC-ED62-1657-5C4A-51AE296D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E118B-3318-4853-A682-E28B40716E27}" type="datetimeFigureOut">
              <a:rPr lang="ko-KR" altLang="en-US" smtClean="0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0C918-89DC-649B-176F-567B3449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14C83-AA5C-5928-4008-4F51FAC8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8CCF-7A5D-4114-B736-18802C3821CC}" type="slidenum">
              <a:rPr lang="en-US" altLang="ko-KR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31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F5C9B-8E8D-B768-E88A-464301E6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32DAD-6DE5-F431-2A0A-AF3DBE29A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248DB-ADDB-6F09-55E4-E343218A5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5B647-3841-BFE5-BC4F-DBF8B781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E118B-3318-4853-A682-E28B40716E27}" type="datetimeFigureOut">
              <a:rPr lang="ko-KR" altLang="en-US" smtClean="0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6FCF1-A4C3-CA24-C481-C83E5330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6B3EF-A02E-D337-FA3F-744424F3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8CCF-7A5D-4114-B736-18802C3821CC}" type="slidenum">
              <a:rPr lang="en-US" altLang="ko-KR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8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7FAE-350C-CB0B-1966-30965C6D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F66AD-E2EC-39D0-F171-4AD2686C7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B776A-199A-0C0F-6A90-C8AEC192C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A7729-2239-6E38-7F4B-48E838ACE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2647D-D5DB-3AD7-7679-3261EE81A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83D4F-263C-1A85-2F3F-F552935C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E118B-3318-4853-A682-E28B40716E27}" type="datetimeFigureOut">
              <a:rPr lang="ko-KR" altLang="en-US" smtClean="0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A57BA-174F-63EE-293F-233489E2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A0934-780B-7EA1-FF74-F26550F6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8CCF-7A5D-4114-B736-18802C3821CC}" type="slidenum">
              <a:rPr lang="en-US" altLang="ko-KR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01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A142-DC7D-4CE8-FB6B-00DD916A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1820A-9879-B63E-819C-2BBA8703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E118B-3318-4853-A682-E28B40716E27}" type="datetimeFigureOut">
              <a:rPr lang="ko-KR" altLang="en-US" smtClean="0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9D67A-4B09-4DE8-B807-4B8CD52E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ACDC0-0BEE-86DB-5C2B-A8A2B083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8CCF-7A5D-4114-B736-18802C3821CC}" type="slidenum">
              <a:rPr lang="en-US" altLang="ko-KR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8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42A55-49A9-F135-631F-4FC39B7B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E118B-3318-4853-A682-E28B40716E27}" type="datetimeFigureOut">
              <a:rPr lang="ko-KR" altLang="en-US" smtClean="0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C85B6-3F88-CD07-B261-644C40F8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E4CBA-36A3-3164-AB8D-D8E1F7E6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8CCF-7A5D-4114-B736-18802C3821CC}" type="slidenum">
              <a:rPr lang="en-US" altLang="ko-KR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55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6A801-9BA0-ECBD-827D-A0DA93A2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42A2-944F-D5C9-C664-0EAC141C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7C252-6CA4-3372-29BA-CA4F3F205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3D380-0FC0-27F1-F303-FD1416AC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E118B-3318-4853-A682-E28B40716E27}" type="datetimeFigureOut">
              <a:rPr lang="ko-KR" altLang="en-US" smtClean="0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64201-25D0-8063-4B77-0E8F6442B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05EFE-DBFA-3D72-BB0D-C0F31FBB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8CCF-7A5D-4114-B736-18802C3821CC}" type="slidenum">
              <a:rPr lang="en-US" altLang="ko-KR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25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3479-F5B6-B5A6-4B7C-8E7DEC8C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28260-D64F-0AB7-6B2B-CF331AB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A3B74-1FD2-8CC8-0BC4-FBEDF8056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28094-E2FD-BB82-3185-F1D0D50E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E118B-3318-4853-A682-E28B40716E27}" type="datetimeFigureOut">
              <a:rPr lang="ko-KR" altLang="en-US" smtClean="0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4A94F-52A7-2BEC-386F-A4720F51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2D36C-F7F1-D5FE-AC47-7DF712D0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58CCF-7A5D-4114-B736-18802C3821CC}" type="slidenum">
              <a:rPr lang="en-US" altLang="ko-KR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38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C7611-4779-6160-0506-7328B6A6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F198-F3EE-B591-8E3D-1BC888A62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0DD79-417C-C019-3E8C-109DC332C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3E118B-3318-4853-A682-E28B40716E27}" type="datetimeFigureOut">
              <a:rPr lang="ko-KR" altLang="en-US" smtClean="0"/>
              <a:pPr>
                <a:defRPr/>
              </a:pPr>
              <a:t>2023-02-13</a:t>
            </a:fld>
            <a:endParaRPr lang="ko-KR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018EE-E45F-DA30-5138-D8F6DA256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44FEE-7545-E38F-0CB6-505F5F34D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558CCF-7A5D-4114-B736-18802C3821CC}" type="slidenum">
              <a:rPr lang="en-US" altLang="ko-KR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97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med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6.sv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15.png"/><Relationship Id="rId17" Type="http://schemas.openxmlformats.org/officeDocument/2006/relationships/image" Target="../media/image18.svg"/><Relationship Id="rId2" Type="http://schemas.openxmlformats.org/officeDocument/2006/relationships/image" Target="../media/image2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30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8EBF0-4A71-54E3-4DCB-2F1C74EC72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468560" y="-52086"/>
            <a:ext cx="10011177" cy="7081486"/>
          </a:xfrm>
          <a:prstGeom prst="rect">
            <a:avLst/>
          </a:prstGeom>
        </p:spPr>
      </p:pic>
      <p:sp>
        <p:nvSpPr>
          <p:cNvPr id="12290" name="제목 1"/>
          <p:cNvSpPr>
            <a:spLocks noGrp="1"/>
          </p:cNvSpPr>
          <p:nvPr>
            <p:ph type="ctrTitle"/>
          </p:nvPr>
        </p:nvSpPr>
        <p:spPr>
          <a:xfrm>
            <a:off x="23019" y="2138809"/>
            <a:ext cx="9183688" cy="2010271"/>
          </a:xfrm>
        </p:spPr>
        <p:txBody>
          <a:bodyPr/>
          <a:lstStyle/>
          <a:p>
            <a:pPr eaLnBrk="1" hangingPunct="1"/>
            <a:r>
              <a:rPr lang="en-US" altLang="ko-KR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MARKET FOR "LEMONS":</a:t>
            </a:r>
            <a:br>
              <a:rPr lang="en-US" altLang="ko-KR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ko-KR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QUALITY UNCERTAINTY AND                                             THE MARKET MECHANISM </a:t>
            </a:r>
            <a:br>
              <a:rPr lang="en-US" altLang="ko-KR" sz="2800" dirty="0">
                <a:ea typeface="ＭＳ Ｐゴシック" panose="020B0600070205080204" pitchFamily="34" charset="-128"/>
              </a:rPr>
            </a:br>
            <a:endParaRPr lang="ko-KR" altLang="ko-KR" sz="2600" b="1" dirty="0"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pic>
        <p:nvPicPr>
          <p:cNvPr id="12300" name="Picture 2" descr="http://upload.wikimedia.org/wikipedia/commons/thumb/1/18/George_Akerlof.jpg/180px-George_Akerl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0"/>
          <a:stretch/>
        </p:blipFill>
        <p:spPr bwMode="auto">
          <a:xfrm>
            <a:off x="6756965" y="3861048"/>
            <a:ext cx="141543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부제 2"/>
          <p:cNvSpPr txBox="1">
            <a:spLocks/>
          </p:cNvSpPr>
          <p:nvPr/>
        </p:nvSpPr>
        <p:spPr bwMode="auto">
          <a:xfrm>
            <a:off x="1189038" y="4340171"/>
            <a:ext cx="68516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defTabSz="685800" eaLnBrk="0" fontAlgn="base" latinLnBrk="1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defTabSz="685800" eaLnBrk="0" fontAlgn="base" latinLnBrk="1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defTabSz="685800" eaLnBrk="0" fontAlgn="base" latinLnBrk="1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defTabSz="685800" eaLnBrk="0" fontAlgn="base" latinLnBrk="1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A. Akerlof (1970)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886700" cy="927100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Model with Information Asymmetry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072877"/>
            <a:ext cx="2303462" cy="42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/>
          <a:stretch>
            <a:fillRect/>
          </a:stretch>
        </p:blipFill>
        <p:spPr bwMode="auto">
          <a:xfrm>
            <a:off x="5453063" y="2060848"/>
            <a:ext cx="2695575" cy="76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2931219"/>
            <a:ext cx="3480119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4595748" y="1654368"/>
            <a:ext cx="0" cy="2062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661635" y="1484784"/>
            <a:ext cx="2939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Demand-Supply for group 1</a:t>
            </a:r>
          </a:p>
        </p:txBody>
      </p: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5211056" y="1484784"/>
            <a:ext cx="2970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Demand-Supply for group 2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231CC49-A6F7-3178-935B-68A935719C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38" y="4229799"/>
            <a:ext cx="3816419" cy="912449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082B6FB9-FC84-8F8E-F0FA-18B67890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37" y="5610726"/>
            <a:ext cx="75476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at price </a:t>
            </a:r>
            <a:r>
              <a:rPr lang="en-US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average quality is </a:t>
            </a:r>
            <a:r>
              <a:rPr lang="en-US" altLang="ko-K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p/2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Under this condition, 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 is never met.</a:t>
            </a:r>
          </a:p>
          <a:p>
            <a:endParaRPr lang="en-US" altLang="ko-K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The price would go down, which further drives some sellers out of the market and further lowers down the average quality of cars, leading to the shrinking of the market.</a:t>
            </a:r>
            <a:endParaRPr lang="en-US" altLang="ko-KR" sz="1400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9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7" name="내용 개체 틀 13">
            <a:extLst>
              <a:ext uri="{FF2B5EF4-FFF2-40B4-BE49-F238E27FC236}">
                <a16:creationId xmlns:a16="http://schemas.microsoft.com/office/drawing/2014/main" id="{4D3538D8-A9B0-9640-A1C2-D8692F327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019514"/>
              </p:ext>
            </p:extLst>
          </p:nvPr>
        </p:nvGraphicFramePr>
        <p:xfrm>
          <a:off x="467544" y="1484784"/>
          <a:ext cx="8136904" cy="511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1" name="제목 12"/>
          <p:cNvSpPr txBox="1">
            <a:spLocks/>
          </p:cNvSpPr>
          <p:nvPr/>
        </p:nvSpPr>
        <p:spPr bwMode="auto">
          <a:xfrm>
            <a:off x="0" y="26035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 eaLnBrk="1" latinLnBrk="1" hangingPunct="1">
              <a:lnSpc>
                <a:spcPct val="80000"/>
              </a:lnSpc>
            </a:pPr>
            <a:r>
              <a:rPr lang="en-US" altLang="ko-KR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Insurance</a:t>
            </a:r>
            <a:endParaRPr lang="en-US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9703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제목 12"/>
          <p:cNvSpPr txBox="1">
            <a:spLocks/>
          </p:cNvSpPr>
          <p:nvPr/>
        </p:nvSpPr>
        <p:spPr bwMode="auto">
          <a:xfrm>
            <a:off x="628650" y="668377"/>
            <a:ext cx="78867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Application: Employment of Minorities</a:t>
            </a:r>
          </a:p>
        </p:txBody>
      </p:sp>
      <p:sp>
        <p:nvSpPr>
          <p:cNvPr id="29698" name="내용 개체 틀 13"/>
          <p:cNvSpPr>
            <a:spLocks noGrp="1"/>
          </p:cNvSpPr>
          <p:nvPr>
            <p:ph idx="1"/>
          </p:nvPr>
        </p:nvSpPr>
        <p:spPr>
          <a:xfrm>
            <a:off x="628650" y="2177456"/>
            <a:ext cx="6319614" cy="379574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/>
            <a:endParaRPr lang="en-US" altLang="ko-KR" sz="1300" dirty="0"/>
          </a:p>
          <a:p>
            <a:pPr indent="-228600" defTabSz="914400"/>
            <a:r>
              <a:rPr lang="en-US" altLang="ko-KR" sz="1800" dirty="0"/>
              <a:t>Argument that race may serve as a good statistic for the applicant's social background, quality of schooling, and general job capabilities.</a:t>
            </a:r>
          </a:p>
          <a:p>
            <a:pPr indent="-228600" defTabSz="914400"/>
            <a:endParaRPr lang="en-US" altLang="ko-KR" sz="1800" dirty="0"/>
          </a:p>
          <a:p>
            <a:pPr indent="-228600" defTabSz="914400"/>
            <a:r>
              <a:rPr lang="en-US" altLang="ko-KR" sz="1800" dirty="0"/>
              <a:t>The fact that some demographic groups are preferred to others is because employers make judgments about the average behavior of an observable group of people.</a:t>
            </a:r>
          </a:p>
          <a:p>
            <a:pPr indent="-228600" defTabSz="914400"/>
            <a:endParaRPr lang="en-US" altLang="ko-KR" sz="1800" dirty="0"/>
          </a:p>
          <a:p>
            <a:pPr indent="-228600" defTabSz="914400"/>
            <a:r>
              <a:rPr lang="en-US" altLang="ko-KR" sz="1800" dirty="0"/>
              <a:t>Quality schooling may be a substitute for this statistic.</a:t>
            </a:r>
          </a:p>
          <a:p>
            <a:pPr lvl="1" indent="-228600" defTabSz="914400">
              <a:spcBef>
                <a:spcPts val="1800"/>
              </a:spcBef>
            </a:pPr>
            <a:r>
              <a:rPr lang="en-US" altLang="ko-KR" dirty="0"/>
              <a:t>Workers with high ability have lower costs of pursuing attainment of education at higher levels, which can act as a </a:t>
            </a:r>
            <a:r>
              <a:rPr lang="en-US" altLang="ko-KR" b="1" dirty="0"/>
              <a:t>signal</a:t>
            </a:r>
            <a:r>
              <a:rPr lang="en-US" altLang="ko-KR" dirty="0"/>
              <a:t> of their productive capacity.</a:t>
            </a:r>
          </a:p>
          <a:p>
            <a:pPr marL="365125" lvl="1" indent="-228600" defTabSz="914400"/>
            <a:endParaRPr lang="en-US" altLang="ko-KR" sz="1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CAAD9-5B6A-E766-D808-F7DDB3E6EB1E}"/>
              </a:ext>
            </a:extLst>
          </p:cNvPr>
          <p:cNvSpPr txBox="1"/>
          <p:nvPr/>
        </p:nvSpPr>
        <p:spPr>
          <a:xfrm>
            <a:off x="7335741" y="5157192"/>
            <a:ext cx="1351062" cy="4594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</a:rPr>
              <a:t>Signaling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5" name="내용 개체 틀 13">
            <a:extLst>
              <a:ext uri="{FF2B5EF4-FFF2-40B4-BE49-F238E27FC236}">
                <a16:creationId xmlns:a16="http://schemas.microsoft.com/office/drawing/2014/main" id="{649A2C4B-1CA9-F8E4-36D4-5001AEE99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91640"/>
              </p:ext>
            </p:extLst>
          </p:nvPr>
        </p:nvGraphicFramePr>
        <p:xfrm>
          <a:off x="611312" y="1700808"/>
          <a:ext cx="7921376" cy="453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제목 12"/>
          <p:cNvSpPr txBox="1">
            <a:spLocks/>
          </p:cNvSpPr>
          <p:nvPr/>
        </p:nvSpPr>
        <p:spPr bwMode="auto">
          <a:xfrm>
            <a:off x="0" y="26035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 eaLnBrk="1" latinLnBrk="1" hangingPunct="1">
              <a:lnSpc>
                <a:spcPct val="80000"/>
              </a:lnSpc>
            </a:pPr>
            <a:r>
              <a:rPr lang="en-US" altLang="ko-K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Cost of Dishonesty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내용 개체 틀 13"/>
          <p:cNvSpPr>
            <a:spLocks noGrp="1"/>
          </p:cNvSpPr>
          <p:nvPr>
            <p:ph idx="1"/>
          </p:nvPr>
        </p:nvSpPr>
        <p:spPr>
          <a:xfrm>
            <a:off x="323528" y="1328117"/>
            <a:ext cx="8568952" cy="505321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ko-KR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 1. </a:t>
            </a:r>
            <a:r>
              <a:rPr lang="en-US" altLang="ko-KR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India, a major fraction of industrial enterprise is controlled by </a:t>
            </a:r>
            <a:r>
              <a:rPr lang="en-US" altLang="ko-KR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managing agencies.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ko-KR" sz="1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Managing agencies increase venture’s reputation, facilitating access to investment;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ko-KR" sz="1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 an alternative to reputation, community ties can also help in accessing capital.</a:t>
            </a:r>
          </a:p>
          <a:p>
            <a:pPr lvl="1">
              <a:lnSpc>
                <a:spcPct val="110000"/>
              </a:lnSpc>
              <a:defRPr/>
            </a:pPr>
            <a:endParaRPr lang="en-US" altLang="ko-KR" sz="17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ko-KR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If there were symmetric information, investors would immediately know whether or not a venture was worth investing in, and there would be no need for additional spending on a managing agency to draw in more investment.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en-US" altLang="ko-KR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en-US" altLang="ko-KR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ko-KR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 2. credit is usually provided by two main types of intermediaries: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ko-KR" sz="17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Moneylenders who charge extortionate interest rates, or;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ko-KR" sz="17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Banks organized through a Cooperative Movement to provide credit at lower rates.</a:t>
            </a:r>
          </a:p>
          <a:p>
            <a:pPr>
              <a:lnSpc>
                <a:spcPct val="110000"/>
              </a:lnSpc>
              <a:defRPr/>
            </a:pPr>
            <a:endParaRPr lang="en-US" altLang="ko-KR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ko-KR" sz="2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Central Bank has easy means of enforcing contracts in banks &amp; Moneylender has knowledge of the borrower’s attributes.</a:t>
            </a:r>
          </a:p>
          <a:p>
            <a:pPr>
              <a:lnSpc>
                <a:spcPct val="110000"/>
              </a:lnSpc>
              <a:defRPr/>
            </a:pPr>
            <a:endParaRPr lang="en-US" altLang="ko-KR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ko-KR" sz="20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Anyone else in the middle captures all the high-risk borrowers (lemons) and will make losses.</a:t>
            </a:r>
            <a:endParaRPr lang="en-US" altLang="ko-KR" sz="2400" b="1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en-US" altLang="ko-KR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en-US" altLang="ko-KR" dirty="0">
              <a:latin typeface="Times New Roman" panose="02020603050405020304" pitchFamily="18" charset="0"/>
              <a:ea typeface="맑은 고딕" panose="020B0503020000020004" pitchFamily="50" charset="-127"/>
            </a:endParaRPr>
          </a:p>
          <a:p>
            <a:pPr marL="365125" lvl="1" indent="0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en-US" altLang="ko-KR" dirty="0">
              <a:latin typeface="Times New Roman" panose="02020603050405020304" pitchFamily="18" charset="0"/>
              <a:ea typeface="맑은 고딕" panose="020B0503020000020004" pitchFamily="50" charset="-127"/>
            </a:endParaRPr>
          </a:p>
          <a:p>
            <a:pPr marL="365125" lvl="1" indent="0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en-US" altLang="ko-KR" dirty="0"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sp>
        <p:nvSpPr>
          <p:cNvPr id="31747" name="제목 12"/>
          <p:cNvSpPr txBox="1">
            <a:spLocks/>
          </p:cNvSpPr>
          <p:nvPr/>
        </p:nvSpPr>
        <p:spPr bwMode="auto">
          <a:xfrm>
            <a:off x="0" y="26035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 eaLnBrk="1" latinLnBrk="1" hangingPunct="1">
              <a:lnSpc>
                <a:spcPct val="80000"/>
              </a:lnSpc>
            </a:pPr>
            <a:r>
              <a:rPr lang="en-US" altLang="ko-K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Credit Market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00D90-DD9E-C897-6181-529493613AEA}"/>
              </a:ext>
            </a:extLst>
          </p:cNvPr>
          <p:cNvSpPr txBox="1"/>
          <p:nvPr/>
        </p:nvSpPr>
        <p:spPr>
          <a:xfrm rot="1756286">
            <a:off x="8161811" y="4646821"/>
            <a:ext cx="93817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3E3A4-6FC0-4FB1-7864-84E74BD7C642}"/>
              </a:ext>
            </a:extLst>
          </p:cNvPr>
          <p:cNvCxnSpPr>
            <a:cxnSpLocks/>
          </p:cNvCxnSpPr>
          <p:nvPr/>
        </p:nvCxnSpPr>
        <p:spPr>
          <a:xfrm flipH="1">
            <a:off x="2483768" y="3573016"/>
            <a:ext cx="4008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내용 개체 틀 13"/>
          <p:cNvSpPr>
            <a:spLocks noGrp="1"/>
          </p:cNvSpPr>
          <p:nvPr>
            <p:ph idx="1"/>
          </p:nvPr>
        </p:nvSpPr>
        <p:spPr>
          <a:xfrm>
            <a:off x="468312" y="1052513"/>
            <a:ext cx="8568183" cy="5629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2000" b="1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difficulty of distinguishing good quality from bad is inherent in the business world.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2400" b="1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Informal unwritten guarantees are preconditions for trade and production</a:t>
            </a:r>
            <a:r>
              <a:rPr lang="en-US" altLang="ko-KR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altLang="ko-KR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Where these guarantees are indefinite, business will suffer.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2400" b="1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2400" b="1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ko-KR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Institutions arise to counteract the effects of quality uncertainty:</a:t>
            </a:r>
          </a:p>
          <a:p>
            <a:pPr lvl="1">
              <a:lnSpc>
                <a:spcPct val="100000"/>
              </a:lnSpc>
            </a:pPr>
            <a:r>
              <a:rPr lang="en-US" altLang="ko-KR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Guarantees</a:t>
            </a:r>
            <a:r>
              <a:rPr lang="en-US" altLang="ko-KR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warranties, </a:t>
            </a:r>
            <a:r>
              <a:rPr lang="en-US" altLang="ko-KR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brand names, chains, licensing.</a:t>
            </a:r>
          </a:p>
          <a:p>
            <a:pPr marL="365125" lvl="1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2000" dirty="0">
              <a:latin typeface="Times New Roman" panose="02020603050405020304" pitchFamily="18" charset="0"/>
              <a:ea typeface="맑은 고딕" panose="020B0503020000020004" pitchFamily="50" charset="-127"/>
            </a:endParaRPr>
          </a:p>
          <a:p>
            <a:pPr marL="365125" lvl="1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sz="2000" dirty="0"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sp>
        <p:nvSpPr>
          <p:cNvPr id="34819" name="제목 12"/>
          <p:cNvSpPr txBox="1">
            <a:spLocks/>
          </p:cNvSpPr>
          <p:nvPr/>
        </p:nvSpPr>
        <p:spPr bwMode="auto">
          <a:xfrm>
            <a:off x="0" y="26035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 eaLnBrk="1" latinLnBrk="1" hangingPunct="1">
              <a:lnSpc>
                <a:spcPct val="80000"/>
              </a:lnSpc>
            </a:pPr>
            <a:r>
              <a:rPr lang="en-US" altLang="ko-KR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altLang="ko-KR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CCCFD2-ACBF-4AC5-EE15-06E48A26FC73}"/>
              </a:ext>
            </a:extLst>
          </p:cNvPr>
          <p:cNvSpPr txBox="1"/>
          <p:nvPr/>
        </p:nvSpPr>
        <p:spPr>
          <a:xfrm>
            <a:off x="7956376" y="5013176"/>
            <a:ext cx="93817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Signaling and Screening</a:t>
            </a:r>
            <a:endParaRPr lang="en-US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2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5921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ko-KR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Brief summary</a:t>
            </a:r>
            <a:endParaRPr lang="ko-KR" altLang="ko-KR" b="1" dirty="0"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graphicFrame>
        <p:nvGraphicFramePr>
          <p:cNvPr id="14341" name="내용 개체 틀 13">
            <a:extLst>
              <a:ext uri="{FF2B5EF4-FFF2-40B4-BE49-F238E27FC236}">
                <a16:creationId xmlns:a16="http://schemas.microsoft.com/office/drawing/2014/main" id="{4A1E2159-17FF-1109-282C-1603E4EA11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1560" y="1340767"/>
          <a:ext cx="7992888" cy="515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2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5921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ko-KR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Structure of the main reasoning</a:t>
            </a:r>
            <a:endParaRPr lang="ko-KR" altLang="ko-KR" b="1" dirty="0"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sp>
        <p:nvSpPr>
          <p:cNvPr id="14339" name="내용 개체 틀 13"/>
          <p:cNvSpPr>
            <a:spLocks noGrp="1"/>
          </p:cNvSpPr>
          <p:nvPr>
            <p:ph idx="1"/>
          </p:nvPr>
        </p:nvSpPr>
        <p:spPr>
          <a:xfrm>
            <a:off x="2267746" y="1340768"/>
            <a:ext cx="6624734" cy="5152107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20000"/>
              </a:lnSpc>
              <a:spcBef>
                <a:spcPts val="150"/>
              </a:spcBef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150"/>
              </a:spcBef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“There are many markets in which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buyers use some      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statistic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judge the quality of prospective purchases. 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150"/>
              </a:spcBef>
              <a:buFont typeface="Arial" panose="020B0604020202020204" pitchFamily="34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150"/>
              </a:spcBef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 there is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incentive for sellers to market poor quality merchandise, since the returns for good quality accrue mainly to the entire group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whose statistic is affected rather than to the individual seller.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150"/>
              </a:spcBef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spcBef>
                <a:spcPts val="150"/>
              </a:spcBef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there tends to be a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the average quality of goods and in the size of the market.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ko-KR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AC12F-1DE3-939F-A55E-A0725C396736}"/>
              </a:ext>
            </a:extLst>
          </p:cNvPr>
          <p:cNvSpPr txBox="1"/>
          <p:nvPr/>
        </p:nvSpPr>
        <p:spPr>
          <a:xfrm>
            <a:off x="395536" y="1948189"/>
            <a:ext cx="15121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54E97-0076-A3C5-DB7C-0EEAA84690FC}"/>
              </a:ext>
            </a:extLst>
          </p:cNvPr>
          <p:cNvSpPr txBox="1"/>
          <p:nvPr/>
        </p:nvSpPr>
        <p:spPr>
          <a:xfrm>
            <a:off x="395536" y="3358733"/>
            <a:ext cx="15121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Incentives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F5E5C-7DED-347D-642F-E3719AC7BF99}"/>
              </a:ext>
            </a:extLst>
          </p:cNvPr>
          <p:cNvSpPr txBox="1"/>
          <p:nvPr/>
        </p:nvSpPr>
        <p:spPr>
          <a:xfrm>
            <a:off x="395536" y="4869160"/>
            <a:ext cx="15121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Equilibrium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98AFA8D3-536A-3A3E-BA95-CE006BC0D474}"/>
              </a:ext>
            </a:extLst>
          </p:cNvPr>
          <p:cNvSpPr/>
          <p:nvPr/>
        </p:nvSpPr>
        <p:spPr>
          <a:xfrm>
            <a:off x="971600" y="2641558"/>
            <a:ext cx="360040" cy="43204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EEE7C2E-A709-9F5C-5D5B-CCB8168F1666}"/>
              </a:ext>
            </a:extLst>
          </p:cNvPr>
          <p:cNvSpPr/>
          <p:nvPr/>
        </p:nvSpPr>
        <p:spPr>
          <a:xfrm>
            <a:off x="971600" y="4221088"/>
            <a:ext cx="360040" cy="43204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1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내용 개체 틀 13"/>
          <p:cNvSpPr>
            <a:spLocks noGrp="1"/>
          </p:cNvSpPr>
          <p:nvPr>
            <p:ph idx="1"/>
          </p:nvPr>
        </p:nvSpPr>
        <p:spPr>
          <a:xfrm>
            <a:off x="250825" y="1114425"/>
            <a:ext cx="8353425" cy="4248150"/>
          </a:xfrm>
        </p:spPr>
        <p:txBody>
          <a:bodyPr>
            <a:normAutofit lnSpcReduction="10000"/>
          </a:bodyPr>
          <a:lstStyle/>
          <a:p>
            <a:pPr marL="4445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dirty="0">
              <a:ea typeface="맑은 고딕" panose="020B0503020000020004" pitchFamily="50" charset="-127"/>
            </a:endParaRPr>
          </a:p>
          <a:p>
            <a:pPr marL="44450" indent="0">
              <a:lnSpc>
                <a:spcPct val="100000"/>
              </a:lnSpc>
            </a:pPr>
            <a:r>
              <a:rPr lang="en-US" altLang="ko-KR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Large price difference between </a:t>
            </a:r>
            <a:r>
              <a:rPr lang="en-US" altLang="ko-KR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new</a:t>
            </a:r>
            <a:r>
              <a:rPr lang="en-US" altLang="ko-KR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cars and those that have just left the showroom (</a:t>
            </a:r>
            <a:r>
              <a:rPr lang="en-US" altLang="ko-KR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old</a:t>
            </a:r>
            <a:r>
              <a:rPr lang="en-US" altLang="ko-KR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). </a:t>
            </a:r>
          </a:p>
          <a:p>
            <a:pPr marL="44450" indent="0">
              <a:lnSpc>
                <a:spcPct val="100000"/>
              </a:lnSpc>
            </a:pPr>
            <a:endParaRPr lang="en-US" altLang="ko-KR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4450" indent="0">
              <a:lnSpc>
                <a:spcPct val="100000"/>
              </a:lnSpc>
            </a:pPr>
            <a:r>
              <a:rPr lang="en-US" altLang="ko-KR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After owning a specific car for a length of time, </a:t>
            </a:r>
            <a:r>
              <a:rPr lang="en-US" altLang="ko-KR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car owner can form a good idea of its quality </a:t>
            </a:r>
            <a:r>
              <a:rPr lang="en-US" altLang="ko-KR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US" altLang="ko-KR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good or bad</a:t>
            </a:r>
            <a:r>
              <a:rPr lang="en-US" altLang="ko-KR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).</a:t>
            </a:r>
          </a:p>
          <a:p>
            <a:pPr marL="44450" indent="0">
              <a:lnSpc>
                <a:spcPct val="100000"/>
              </a:lnSpc>
            </a:pPr>
            <a:endParaRPr lang="en-US" altLang="ko-KR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4450" indent="0">
              <a:lnSpc>
                <a:spcPct val="100000"/>
              </a:lnSpc>
            </a:pPr>
            <a:r>
              <a:rPr lang="en-US" altLang="ko-KR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ko-KR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 asymmetry in available information has developed</a:t>
            </a:r>
            <a:r>
              <a:rPr lang="en-US" altLang="ko-KR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for the sellers now have more knowledge about the quality of a car than the buyers.</a:t>
            </a:r>
          </a:p>
          <a:p>
            <a:pPr marL="44450" indent="0">
              <a:lnSpc>
                <a:spcPct val="100000"/>
              </a:lnSpc>
            </a:pPr>
            <a:endParaRPr lang="en-US" altLang="ko-KR" dirty="0">
              <a:solidFill>
                <a:srgbClr val="00206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ko-KR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</a:t>
            </a:r>
            <a:endParaRPr lang="en-US" altLang="ko-KR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</a:pPr>
            <a:endParaRPr lang="en-US" altLang="ko-KR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</a:pPr>
            <a:endParaRPr lang="en-US" altLang="ko-KR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ko-KR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387" name="제목 12"/>
          <p:cNvSpPr txBox="1">
            <a:spLocks/>
          </p:cNvSpPr>
          <p:nvPr/>
        </p:nvSpPr>
        <p:spPr bwMode="auto">
          <a:xfrm>
            <a:off x="11113" y="26035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 eaLnBrk="1" latinLnBrk="1" hangingPunct="1">
              <a:lnSpc>
                <a:spcPct val="80000"/>
              </a:lnSpc>
            </a:pPr>
            <a:r>
              <a:rPr lang="en-US" altLang="ko-K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the automobile market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74446"/>
            <a:ext cx="1885548" cy="1722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r="11279"/>
          <a:stretch/>
        </p:blipFill>
        <p:spPr>
          <a:xfrm>
            <a:off x="6012160" y="4872148"/>
            <a:ext cx="1995374" cy="1708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29DE9-BB26-C844-BD10-B6CC957C9590}"/>
              </a:ext>
            </a:extLst>
          </p:cNvPr>
          <p:cNvSpPr txBox="1"/>
          <p:nvPr/>
        </p:nvSpPr>
        <p:spPr>
          <a:xfrm>
            <a:off x="8950036" y="22998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내용 개체 틀 13">
            <a:extLst>
              <a:ext uri="{FF2B5EF4-FFF2-40B4-BE49-F238E27FC236}">
                <a16:creationId xmlns:a16="http://schemas.microsoft.com/office/drawing/2014/main" id="{4BC24C24-11BD-FFDE-BE35-E8B6FB8BDE9D}"/>
              </a:ext>
            </a:extLst>
          </p:cNvPr>
          <p:cNvSpPr txBox="1">
            <a:spLocks/>
          </p:cNvSpPr>
          <p:nvPr/>
        </p:nvSpPr>
        <p:spPr>
          <a:xfrm>
            <a:off x="4419932" y="5581650"/>
            <a:ext cx="856407" cy="650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ko-KR" i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or</a:t>
            </a:r>
            <a:endParaRPr lang="en-US" altLang="ko-KR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8" name="Rectangle 174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0" name="Rectangle 174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2" name="Rectangle 174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24" name="Freeform: Shape 174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26" name="Rectangle 174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제목 12"/>
          <p:cNvSpPr txBox="1">
            <a:spLocks/>
          </p:cNvSpPr>
          <p:nvPr/>
        </p:nvSpPr>
        <p:spPr bwMode="auto">
          <a:xfrm>
            <a:off x="35496" y="586855"/>
            <a:ext cx="2952327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Gresham’s law</a:t>
            </a:r>
          </a:p>
        </p:txBody>
      </p:sp>
      <p:sp>
        <p:nvSpPr>
          <p:cNvPr id="17410" name="내용 개체 틀 13"/>
          <p:cNvSpPr>
            <a:spLocks noGrp="1"/>
          </p:cNvSpPr>
          <p:nvPr>
            <p:ph idx="1"/>
          </p:nvPr>
        </p:nvSpPr>
        <p:spPr>
          <a:xfrm>
            <a:off x="3419872" y="1196752"/>
            <a:ext cx="4664091" cy="5616624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 defTabSz="914400">
              <a:buNone/>
            </a:pPr>
            <a:r>
              <a:rPr lang="en-US" altLang="ko-KR" sz="3200" b="1" i="1" dirty="0"/>
              <a:t>“Bad money drives out good.”</a:t>
            </a:r>
          </a:p>
          <a:p>
            <a:pPr marL="0" indent="-228600" defTabSz="914400"/>
            <a:endParaRPr lang="en-US" altLang="ko-KR" sz="3200" dirty="0"/>
          </a:p>
          <a:p>
            <a:pPr marL="0" indent="-228600" defTabSz="914400"/>
            <a:r>
              <a:rPr lang="en-US" altLang="ko-KR" sz="2600" dirty="0">
                <a:sym typeface="Wingdings" panose="05000000000000000000" pitchFamily="2" charset="2"/>
              </a:rPr>
              <a:t> Because bad cars sell at the same prices as good cars:</a:t>
            </a:r>
          </a:p>
          <a:p>
            <a:pPr lvl="1" indent="-228600" defTabSz="914400">
              <a:spcBef>
                <a:spcPts val="1800"/>
              </a:spcBef>
            </a:pPr>
            <a:r>
              <a:rPr lang="en-US" altLang="ko-KR" sz="2600" dirty="0">
                <a:sym typeface="Wingdings" panose="05000000000000000000" pitchFamily="2" charset="2"/>
              </a:rPr>
              <a:t> It is impossible for a buyer to tell the difference between a good car and a bad car; only the seller knows.</a:t>
            </a:r>
          </a:p>
          <a:p>
            <a:pPr indent="-228600" defTabSz="914400"/>
            <a:endParaRPr lang="en-US" altLang="ko-KR" sz="2600" i="1" dirty="0">
              <a:sym typeface="Wingdings" panose="05000000000000000000" pitchFamily="2" charset="2"/>
            </a:endParaRPr>
          </a:p>
          <a:p>
            <a:pPr marL="0" indent="-228600" defTabSz="914400"/>
            <a:r>
              <a:rPr lang="en-US" altLang="ko-KR" sz="2600" i="1" dirty="0">
                <a:sym typeface="Wingdings" panose="05000000000000000000" pitchFamily="2" charset="2"/>
              </a:rPr>
              <a:t>Information asymmetry exists.</a:t>
            </a:r>
            <a:endParaRPr lang="en-US" altLang="ko-KR" sz="2600" i="1" dirty="0"/>
          </a:p>
          <a:p>
            <a:pPr marL="0" indent="-228600" defTabSz="914400"/>
            <a:endParaRPr lang="en-US" altLang="ko-KR" sz="2600" dirty="0"/>
          </a:p>
          <a:p>
            <a:pPr marL="0" indent="-228600" defTabSz="914400"/>
            <a:r>
              <a:rPr lang="en-US" altLang="ko-KR" sz="2600" dirty="0"/>
              <a:t> Most cars traded will be the “lemons,” and good cars may not be traded at all.</a:t>
            </a:r>
          </a:p>
          <a:p>
            <a:pPr marL="0" indent="-228600" defTabSz="914400"/>
            <a:endParaRPr lang="en-US" altLang="ko-KR" sz="2600" dirty="0"/>
          </a:p>
          <a:p>
            <a:pPr marL="0" indent="-228600" defTabSz="914400"/>
            <a:r>
              <a:rPr lang="en-US" altLang="ko-KR" sz="2600" dirty="0"/>
              <a:t> </a:t>
            </a:r>
            <a:r>
              <a:rPr lang="en-US" altLang="ko-KR" sz="2600" dirty="0">
                <a:sym typeface="Wingdings" panose="05000000000000000000" pitchFamily="2" charset="2"/>
              </a:rPr>
              <a:t> </a:t>
            </a:r>
            <a:r>
              <a:rPr lang="en-US" altLang="ko-KR" sz="2400" b="1" dirty="0">
                <a:sym typeface="Wingdings" panose="05000000000000000000" pitchFamily="2" charset="2"/>
              </a:rPr>
              <a:t>Bad cars tend to drive out the good.</a:t>
            </a:r>
          </a:p>
          <a:p>
            <a:pPr marL="0" indent="-228600" defTabSz="914400"/>
            <a:endParaRPr lang="en-US" altLang="ko-KR" sz="1400" dirty="0">
              <a:sym typeface="Wingdings" panose="05000000000000000000" pitchFamily="2" charset="2"/>
            </a:endParaRPr>
          </a:p>
          <a:p>
            <a:pPr marL="0" indent="-228600" defTabSz="914400"/>
            <a:endParaRPr lang="en-US" altLang="ko-KR" sz="1400" dirty="0"/>
          </a:p>
          <a:p>
            <a:pPr marL="0" indent="-228600" defTabSz="914400"/>
            <a:endParaRPr lang="en-US" altLang="ko-KR" sz="1400" dirty="0"/>
          </a:p>
          <a:p>
            <a:pPr marL="365125" lvl="1" indent="-228600" defTabSz="914400"/>
            <a:endParaRPr lang="en-US" altLang="ko-KR" sz="1400" dirty="0"/>
          </a:p>
          <a:p>
            <a:pPr marL="365125" lvl="1" indent="-228600" defTabSz="914400"/>
            <a:endParaRPr lang="en-US" altLang="ko-KR" sz="1400" dirty="0"/>
          </a:p>
        </p:txBody>
      </p:sp>
      <p:pic>
        <p:nvPicPr>
          <p:cNvPr id="7" name="Graphic 6" descr="Flying Money with solid fill">
            <a:extLst>
              <a:ext uri="{FF2B5EF4-FFF2-40B4-BE49-F238E27FC236}">
                <a16:creationId xmlns:a16="http://schemas.microsoft.com/office/drawing/2014/main" id="{3CF91D29-E126-404A-8469-1869A5EE3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2543" y="404664"/>
            <a:ext cx="1205961" cy="12059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nvertible with solid fill">
            <a:extLst>
              <a:ext uri="{FF2B5EF4-FFF2-40B4-BE49-F238E27FC236}">
                <a16:creationId xmlns:a16="http://schemas.microsoft.com/office/drawing/2014/main" id="{5B5F3646-31F4-7F44-80B9-61BB2C978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5696" y="1124744"/>
            <a:ext cx="1218073" cy="121807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9D0C1B-F5FB-7F40-B10B-243568FEEF71}"/>
              </a:ext>
            </a:extLst>
          </p:cNvPr>
          <p:cNvSpPr/>
          <p:nvPr/>
        </p:nvSpPr>
        <p:spPr>
          <a:xfrm>
            <a:off x="516716" y="2928714"/>
            <a:ext cx="823174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Imagine that owners of </a:t>
            </a:r>
            <a:r>
              <a:rPr lang="en-IN" sz="1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lemons </a:t>
            </a:r>
            <a:r>
              <a:rPr lang="en-IN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(bad cars) are willing to sell for </a:t>
            </a:r>
            <a:r>
              <a:rPr lang="en-IN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$1000 </a:t>
            </a:r>
            <a:r>
              <a:rPr lang="en-IN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owners of </a:t>
            </a:r>
            <a:r>
              <a:rPr lang="en-IN" sz="1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plums </a:t>
            </a:r>
            <a:r>
              <a:rPr lang="en-IN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(good cars) are willing to sell for </a:t>
            </a:r>
            <a:r>
              <a:rPr lang="en-IN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$2000</a:t>
            </a:r>
            <a:r>
              <a:rPr lang="en-IN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Imagine that purchasers are willing to pay up to $1200 for a lemon and up to $2400 for a plum.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Assume that sellers know what kind of car they have, but buyers can't tell</a:t>
            </a:r>
            <a:r>
              <a:rPr lang="en-IN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all buyers know is that half of all used cars are lemons.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 based on the expected probability that a given car is a lemon, they will pay only up to $1800 for any car (1/2*1200 + 1/2*2400). </a:t>
            </a:r>
          </a:p>
        </p:txBody>
      </p:sp>
      <p:pic>
        <p:nvPicPr>
          <p:cNvPr id="6" name="Graphic 5" descr="Car Wash with solid fill">
            <a:extLst>
              <a:ext uri="{FF2B5EF4-FFF2-40B4-BE49-F238E27FC236}">
                <a16:creationId xmlns:a16="http://schemas.microsoft.com/office/drawing/2014/main" id="{7C45838A-3BE7-D547-B042-9E5861900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144" y="1204966"/>
            <a:ext cx="914400" cy="914400"/>
          </a:xfrm>
          <a:prstGeom prst="rect">
            <a:avLst/>
          </a:prstGeom>
        </p:spPr>
      </p:pic>
      <p:pic>
        <p:nvPicPr>
          <p:cNvPr id="8" name="Graphic 7" descr="Lemon with solid fill">
            <a:extLst>
              <a:ext uri="{FF2B5EF4-FFF2-40B4-BE49-F238E27FC236}">
                <a16:creationId xmlns:a16="http://schemas.microsoft.com/office/drawing/2014/main" id="{62038433-2A6A-5C41-B7E1-14208C6D84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1292" y="2129443"/>
            <a:ext cx="444345" cy="444345"/>
          </a:xfrm>
          <a:prstGeom prst="rect">
            <a:avLst/>
          </a:prstGeom>
        </p:spPr>
      </p:pic>
      <p:pic>
        <p:nvPicPr>
          <p:cNvPr id="10" name="Graphic 9" descr="Dollar outline">
            <a:extLst>
              <a:ext uri="{FF2B5EF4-FFF2-40B4-BE49-F238E27FC236}">
                <a16:creationId xmlns:a16="http://schemas.microsoft.com/office/drawing/2014/main" id="{C0F198CC-6A32-5B49-B600-C1A2733771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16536" y="2040119"/>
            <a:ext cx="432000" cy="432000"/>
          </a:xfrm>
          <a:prstGeom prst="rect">
            <a:avLst/>
          </a:prstGeom>
        </p:spPr>
      </p:pic>
      <p:pic>
        <p:nvPicPr>
          <p:cNvPr id="13" name="Graphic 12" descr="Dollar outline">
            <a:extLst>
              <a:ext uri="{FF2B5EF4-FFF2-40B4-BE49-F238E27FC236}">
                <a16:creationId xmlns:a16="http://schemas.microsoft.com/office/drawing/2014/main" id="{430783DB-CC4E-F746-A1C7-5C7D80330C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51848" y="2052279"/>
            <a:ext cx="432000" cy="432000"/>
          </a:xfrm>
          <a:prstGeom prst="rect">
            <a:avLst/>
          </a:prstGeom>
        </p:spPr>
      </p:pic>
      <p:pic>
        <p:nvPicPr>
          <p:cNvPr id="15" name="Graphic 14" descr="Dollar outline">
            <a:extLst>
              <a:ext uri="{FF2B5EF4-FFF2-40B4-BE49-F238E27FC236}">
                <a16:creationId xmlns:a16="http://schemas.microsoft.com/office/drawing/2014/main" id="{9DB0B617-08DC-F042-9884-1DE8AF2793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83768" y="2052732"/>
            <a:ext cx="432000" cy="432000"/>
          </a:xfrm>
          <a:prstGeom prst="rect">
            <a:avLst/>
          </a:prstGeom>
        </p:spPr>
      </p:pic>
      <p:pic>
        <p:nvPicPr>
          <p:cNvPr id="16" name="Graphic 15" descr="Dollar outline">
            <a:extLst>
              <a:ext uri="{FF2B5EF4-FFF2-40B4-BE49-F238E27FC236}">
                <a16:creationId xmlns:a16="http://schemas.microsoft.com/office/drawing/2014/main" id="{F906F9A2-F1FC-BB41-818C-44B1644A7A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68144" y="2107324"/>
            <a:ext cx="432000" cy="432000"/>
          </a:xfrm>
          <a:prstGeom prst="rect">
            <a:avLst/>
          </a:prstGeom>
        </p:spPr>
      </p:pic>
      <p:sp>
        <p:nvSpPr>
          <p:cNvPr id="9" name="제목 12">
            <a:extLst>
              <a:ext uri="{FF2B5EF4-FFF2-40B4-BE49-F238E27FC236}">
                <a16:creationId xmlns:a16="http://schemas.microsoft.com/office/drawing/2014/main" id="{5A45CB00-8EBF-4FA9-4600-A5493C43CC9C}"/>
              </a:ext>
            </a:extLst>
          </p:cNvPr>
          <p:cNvSpPr txBox="1">
            <a:spLocks/>
          </p:cNvSpPr>
          <p:nvPr/>
        </p:nvSpPr>
        <p:spPr bwMode="auto">
          <a:xfrm>
            <a:off x="0" y="26035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 eaLnBrk="1" latinLnBrk="1" hangingPunct="1">
              <a:lnSpc>
                <a:spcPct val="80000"/>
              </a:lnSpc>
            </a:pPr>
            <a:r>
              <a:rPr lang="en-US" altLang="ko-K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Illustrative example</a:t>
            </a:r>
          </a:p>
        </p:txBody>
      </p:sp>
    </p:spTree>
    <p:extLst>
      <p:ext uri="{BB962C8B-B14F-4D97-AF65-F5344CB8AC3E}">
        <p14:creationId xmlns:p14="http://schemas.microsoft.com/office/powerpoint/2010/main" val="108334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Brainstorm with solid fill">
            <a:extLst>
              <a:ext uri="{FF2B5EF4-FFF2-40B4-BE49-F238E27FC236}">
                <a16:creationId xmlns:a16="http://schemas.microsoft.com/office/drawing/2014/main" id="{D936A890-B8DF-6542-B551-1C3F277C3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4736" y="2510524"/>
            <a:ext cx="914400" cy="9144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B1D881-C9F6-724D-A315-718A9EF623BB}"/>
              </a:ext>
            </a:extLst>
          </p:cNvPr>
          <p:cNvSpPr/>
          <p:nvPr/>
        </p:nvSpPr>
        <p:spPr>
          <a:xfrm>
            <a:off x="628650" y="4073237"/>
            <a:ext cx="797579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plum owners aren't willing to sell for only $1800, so only lemon owners will sell.  →  The logical conclusion is that only the lemons will be sold.</a:t>
            </a:r>
          </a:p>
          <a:p>
            <a:pPr>
              <a:spcAft>
                <a:spcPts val="0"/>
              </a:spcAft>
            </a:pPr>
            <a:endParaRPr lang="en-IN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mere presence of inferior goods destroys the market for quality goods when information is imperfect/asymmetric.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Plum owners need some way of signalling their car's quality.</a:t>
            </a:r>
            <a:endParaRPr lang="en-IN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Coins outline">
            <a:extLst>
              <a:ext uri="{FF2B5EF4-FFF2-40B4-BE49-F238E27FC236}">
                <a16:creationId xmlns:a16="http://schemas.microsoft.com/office/drawing/2014/main" id="{0B71F5C1-3A0D-DA40-AC1E-D17B1229D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6754" y="2860828"/>
            <a:ext cx="318159" cy="318159"/>
          </a:xfrm>
          <a:prstGeom prst="rect">
            <a:avLst/>
          </a:prstGeo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2CA4B087-05D5-9B46-9CE6-F4DC009548C8}"/>
              </a:ext>
            </a:extLst>
          </p:cNvPr>
          <p:cNvSpPr/>
          <p:nvPr/>
        </p:nvSpPr>
        <p:spPr>
          <a:xfrm>
            <a:off x="2299833" y="1960915"/>
            <a:ext cx="2194862" cy="1218072"/>
          </a:xfrm>
          <a:prstGeom prst="wedgeRoundRectCallout">
            <a:avLst>
              <a:gd name="adj1" fmla="val -56671"/>
              <a:gd name="adj2" fmla="val 26446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 am uncertain </a:t>
            </a:r>
            <a:r>
              <a:rPr lang="en-US" altLang="ko-KR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about the quality of cars</a:t>
            </a:r>
            <a:r>
              <a:rPr lang="en-US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, so I will not pay a premium </a:t>
            </a:r>
          </a:p>
        </p:txBody>
      </p:sp>
      <p:pic>
        <p:nvPicPr>
          <p:cNvPr id="17" name="Content Placeholder 4" descr="Convertible with solid fill">
            <a:extLst>
              <a:ext uri="{FF2B5EF4-FFF2-40B4-BE49-F238E27FC236}">
                <a16:creationId xmlns:a16="http://schemas.microsoft.com/office/drawing/2014/main" id="{944F16F2-0C13-154D-A414-1DAA42C1D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6687866" y="1268760"/>
            <a:ext cx="1218073" cy="121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phic 21" descr="Close with solid fill">
            <a:extLst>
              <a:ext uri="{FF2B5EF4-FFF2-40B4-BE49-F238E27FC236}">
                <a16:creationId xmlns:a16="http://schemas.microsoft.com/office/drawing/2014/main" id="{BB417667-E18C-3143-A988-14F1E6320C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23832" y="1525373"/>
            <a:ext cx="660330" cy="660330"/>
          </a:xfrm>
          <a:prstGeom prst="rect">
            <a:avLst/>
          </a:prstGeom>
        </p:spPr>
      </p:pic>
      <p:pic>
        <p:nvPicPr>
          <p:cNvPr id="24" name="Graphic 23" descr="Coins with solid fill">
            <a:extLst>
              <a:ext uri="{FF2B5EF4-FFF2-40B4-BE49-F238E27FC236}">
                <a16:creationId xmlns:a16="http://schemas.microsoft.com/office/drawing/2014/main" id="{8414E742-6D32-244E-9736-FC0A0BF6DF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43820" y="1599527"/>
            <a:ext cx="644156" cy="644156"/>
          </a:xfrm>
          <a:prstGeom prst="rect">
            <a:avLst/>
          </a:prstGeom>
        </p:spPr>
      </p:pic>
      <p:pic>
        <p:nvPicPr>
          <p:cNvPr id="25" name="Graphic 24" descr="Car Wash with solid fill">
            <a:extLst>
              <a:ext uri="{FF2B5EF4-FFF2-40B4-BE49-F238E27FC236}">
                <a16:creationId xmlns:a16="http://schemas.microsoft.com/office/drawing/2014/main" id="{6BD091B2-18FA-9946-97F6-CDB3601817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16355" y="2445623"/>
            <a:ext cx="914400" cy="914400"/>
          </a:xfrm>
          <a:prstGeom prst="rect">
            <a:avLst/>
          </a:prstGeom>
        </p:spPr>
      </p:pic>
      <p:pic>
        <p:nvPicPr>
          <p:cNvPr id="29" name="Graphic 28" descr="Tick with solid fill">
            <a:extLst>
              <a:ext uri="{FF2B5EF4-FFF2-40B4-BE49-F238E27FC236}">
                <a16:creationId xmlns:a16="http://schemas.microsoft.com/office/drawing/2014/main" id="{B25798B3-0C3B-DE4C-AA86-1335669D88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23832" y="2656073"/>
            <a:ext cx="769983" cy="769983"/>
          </a:xfrm>
          <a:prstGeom prst="rect">
            <a:avLst/>
          </a:prstGeom>
        </p:spPr>
      </p:pic>
      <p:pic>
        <p:nvPicPr>
          <p:cNvPr id="30" name="Graphic 29" descr="Lemon with solid fill">
            <a:extLst>
              <a:ext uri="{FF2B5EF4-FFF2-40B4-BE49-F238E27FC236}">
                <a16:creationId xmlns:a16="http://schemas.microsoft.com/office/drawing/2014/main" id="{BAFA9AA4-B856-634B-9993-39C1096EAA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98450" y="2794949"/>
            <a:ext cx="552093" cy="552093"/>
          </a:xfrm>
          <a:prstGeom prst="rect">
            <a:avLst/>
          </a:prstGeom>
        </p:spPr>
      </p:pic>
      <p:sp>
        <p:nvSpPr>
          <p:cNvPr id="5" name="제목 12">
            <a:extLst>
              <a:ext uri="{FF2B5EF4-FFF2-40B4-BE49-F238E27FC236}">
                <a16:creationId xmlns:a16="http://schemas.microsoft.com/office/drawing/2014/main" id="{83CDD12D-68F4-B58E-E812-C722025B6FCE}"/>
              </a:ext>
            </a:extLst>
          </p:cNvPr>
          <p:cNvSpPr txBox="1">
            <a:spLocks/>
          </p:cNvSpPr>
          <p:nvPr/>
        </p:nvSpPr>
        <p:spPr bwMode="auto">
          <a:xfrm>
            <a:off x="0" y="26035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 eaLnBrk="1" latinLnBrk="1" hangingPunct="1">
              <a:lnSpc>
                <a:spcPct val="80000"/>
              </a:lnSpc>
            </a:pPr>
            <a:r>
              <a:rPr lang="en-US" altLang="ko-K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Illustrative example</a:t>
            </a:r>
          </a:p>
        </p:txBody>
      </p:sp>
    </p:spTree>
    <p:extLst>
      <p:ext uri="{BB962C8B-B14F-4D97-AF65-F5344CB8AC3E}">
        <p14:creationId xmlns:p14="http://schemas.microsoft.com/office/powerpoint/2010/main" val="11566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2">
            <a:extLst>
              <a:ext uri="{FF2B5EF4-FFF2-40B4-BE49-F238E27FC236}">
                <a16:creationId xmlns:a16="http://schemas.microsoft.com/office/drawing/2014/main" id="{D7110164-BA7C-97E3-8FC5-5E150439FE49}"/>
              </a:ext>
            </a:extLst>
          </p:cNvPr>
          <p:cNvSpPr txBox="1">
            <a:spLocks/>
          </p:cNvSpPr>
          <p:nvPr/>
        </p:nvSpPr>
        <p:spPr bwMode="auto">
          <a:xfrm>
            <a:off x="0" y="26035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 eaLnBrk="1" latinLnBrk="1" hangingPunct="1">
              <a:lnSpc>
                <a:spcPct val="80000"/>
              </a:lnSpc>
            </a:pPr>
            <a:r>
              <a:rPr lang="en-US" altLang="ko-K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13">
                <a:extLst>
                  <a:ext uri="{FF2B5EF4-FFF2-40B4-BE49-F238E27FC236}">
                    <a16:creationId xmlns:a16="http://schemas.microsoft.com/office/drawing/2014/main" id="{D6C576B1-CFEC-52D5-1D1B-446BAB820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136904" cy="5400898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n-US" altLang="ko-KR" sz="1600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Demand: </a:t>
                </a:r>
                <a:r>
                  <a:rPr lang="en-US" altLang="ko-KR" sz="1600" dirty="0" err="1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Q</a:t>
                </a:r>
                <a:r>
                  <a:rPr lang="en-US" altLang="ko-KR" sz="1600" baseline="-25000" dirty="0" err="1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d</a:t>
                </a:r>
                <a:r>
                  <a:rPr lang="en-US" altLang="ko-KR" sz="1600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 = D (p, </a:t>
                </a:r>
                <a14:m>
                  <m:oMath xmlns:m="http://schemas.openxmlformats.org/officeDocument/2006/math">
                    <m:r>
                      <a:rPr lang="en-US" altLang="ko-KR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)			, where average quality: </a:t>
                </a:r>
                <a14:m>
                  <m:oMath xmlns:m="http://schemas.openxmlformats.org/officeDocument/2006/math">
                    <m:r>
                      <a:rPr lang="en-US" altLang="ko-KR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ko-KR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(p)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altLang="ko-KR" sz="1600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Supply: S = S(p)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altLang="ko-KR" sz="1600" dirty="0"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altLang="ko-KR" sz="1600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In equilibrium, Supply = Demand for the given average quality, such that: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ko-KR" sz="1600" i="1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S(p) = D(p,</a:t>
                </a:r>
                <a:r>
                  <a:rPr lang="en-US" altLang="ko-KR" sz="16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ko-KR" sz="1600" i="1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(p))</a:t>
                </a:r>
              </a:p>
              <a:p>
                <a:pPr algn="just" eaLnBrk="1" hangingPunct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altLang="ko-KR" sz="1600" dirty="0">
                  <a:latin typeface="Times New Roman" panose="02020603050405020304" pitchFamily="18" charset="0"/>
                  <a:ea typeface="맑은 고딕" panose="020B0503020000020004" pitchFamily="50" charset="-127"/>
                </a:endParaRPr>
              </a:p>
              <a:p>
                <a:pPr algn="just" eaLnBrk="1" hangingPunct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altLang="ko-KR" sz="1600" dirty="0">
                  <a:latin typeface="Times New Roman" panose="02020603050405020304" pitchFamily="18" charset="0"/>
                  <a:ea typeface="맑은 고딕" panose="020B0503020000020004" pitchFamily="50" charset="-127"/>
                </a:endParaRPr>
              </a:p>
              <a:p>
                <a:pPr lvl="3" algn="just">
                  <a:lnSpc>
                    <a:spcPct val="100000"/>
                  </a:lnSpc>
                </a:pPr>
                <a:r>
                  <a:rPr lang="en-US" altLang="ko-KR" sz="16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U</a:t>
                </a:r>
                <a:r>
                  <a:rPr lang="en-US" altLang="ko-KR" sz="16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1</a:t>
                </a:r>
                <a:r>
                  <a:rPr lang="en-US" altLang="ko-KR" sz="16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 = M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𝑖</m:t>
                        </m:r>
                        <m:r>
                          <a:rPr lang="pt-BR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=1</m:t>
                        </m:r>
                      </m:sub>
                      <m:sup>
                        <m:r>
                          <a:rPr lang="pt-BR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bPr>
                          <m:e>
                            <m:r>
                              <a:rPr lang="pt-BR" altLang="ko-KR" sz="16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pt-BR" altLang="ko-KR" sz="16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sz="1600" dirty="0">
                  <a:latin typeface="Times New Roman" panose="02020603050405020304" pitchFamily="18" charset="0"/>
                  <a:ea typeface="맑은 고딕" panose="020B0503020000020004" pitchFamily="50" charset="-127"/>
                </a:endParaRPr>
              </a:p>
              <a:p>
                <a:pPr lvl="3" algn="just">
                  <a:lnSpc>
                    <a:spcPct val="100000"/>
                  </a:lnSpc>
                </a:pPr>
                <a:r>
                  <a:rPr lang="en-US" altLang="ko-KR" sz="16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U</a:t>
                </a:r>
                <a:r>
                  <a:rPr lang="en-US" altLang="ko-KR" sz="16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2</a:t>
                </a:r>
                <a:r>
                  <a:rPr lang="en-US" altLang="ko-KR" sz="16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 = M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𝑖</m:t>
                        </m:r>
                        <m:r>
                          <a:rPr lang="pt-BR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=1</m:t>
                        </m:r>
                      </m:sub>
                      <m:sup>
                        <m:r>
                          <a:rPr lang="pt-BR" altLang="ko-KR" sz="1600" b="0" i="1" smtClean="0"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bPr>
                          <m:e>
                            <m:f>
                              <m:fPr>
                                <m:type m:val="skw"/>
                                <m:ctrlPr>
                                  <a:rPr lang="en-US" altLang="ko-KR" sz="1600" i="1" smtClean="0"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</a:rPr>
                                </m:ctrlPr>
                              </m:fPr>
                              <m:num>
                                <m:r>
                                  <a:rPr lang="pt-BR" altLang="ko-KR" sz="1600" b="0" i="1" smtClean="0"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pt-BR" altLang="ko-KR" sz="1600" b="0" i="1" smtClean="0"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altLang="ko-KR" sz="16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pt-BR" altLang="ko-KR" sz="1600" b="0" i="1" smtClean="0"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sz="1600" dirty="0">
                  <a:latin typeface="Times New Roman" panose="02020603050405020304" pitchFamily="18" charset="0"/>
                  <a:ea typeface="맑은 고딕" panose="020B0503020000020004" pitchFamily="50" charset="-127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altLang="ko-KR" sz="1600" dirty="0">
                  <a:latin typeface="Times New Roman" panose="02020603050405020304" pitchFamily="18" charset="0"/>
                  <a:ea typeface="맑은 고딕" panose="020B0503020000020004" pitchFamily="50" charset="-127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altLang="ko-KR" sz="1600" u="sng" dirty="0">
                  <a:latin typeface="Times New Roman" panose="02020603050405020304" pitchFamily="18" charset="0"/>
                  <a:ea typeface="맑은 고딕" panose="020B0503020000020004" pitchFamily="50" charset="-127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altLang="ko-KR" sz="1600" u="sng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Assumptions:</a:t>
                </a:r>
              </a:p>
              <a:p>
                <a:pPr marL="342900" indent="-3429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ko-KR" sz="16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Both types of traders are von Neumann–Morgenstern </a:t>
                </a:r>
                <a:r>
                  <a:rPr lang="en-US" altLang="ko-KR" sz="1600" i="1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expected utility</a:t>
                </a:r>
                <a:r>
                  <a:rPr lang="en-US" altLang="ko-KR" sz="16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 maximizers;</a:t>
                </a:r>
              </a:p>
              <a:p>
                <a:pPr marL="342900" indent="-3429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ko-KR" sz="16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Group one has N cars with uniformly distributed quality x, where 0 &lt; x &lt; 2; and group two has no cars;</a:t>
                </a:r>
              </a:p>
              <a:p>
                <a:pPr marL="342900" indent="-3429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ko-KR" sz="16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The price of M (other goods) is unity.</a:t>
                </a:r>
              </a:p>
              <a:p>
                <a:pPr marL="365125" lvl="1" indent="0" algn="just" eaLnBrk="1" hangingPunct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altLang="ko-KR" dirty="0">
                  <a:latin typeface="Times New Roman" panose="02020603050405020304" pitchFamily="18" charset="0"/>
                  <a:ea typeface="맑은 고딕" panose="020B0503020000020004" pitchFamily="50" charset="-127"/>
                </a:endParaRPr>
              </a:p>
              <a:p>
                <a:pPr marL="365125" lvl="1" indent="0" algn="just" eaLnBrk="1" hangingPunct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altLang="ko-KR" dirty="0">
                  <a:latin typeface="Times New Roman" panose="02020603050405020304" pitchFamily="18" charset="0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5" name="내용 개체 틀 13">
                <a:extLst>
                  <a:ext uri="{FF2B5EF4-FFF2-40B4-BE49-F238E27FC236}">
                    <a16:creationId xmlns:a16="http://schemas.microsoft.com/office/drawing/2014/main" id="{D6C576B1-CFEC-52D5-1D1B-446BAB820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136904" cy="5400898"/>
              </a:xfrm>
              <a:blipFill>
                <a:blip r:embed="rId3"/>
                <a:stretch>
                  <a:fillRect l="-312" t="-469" r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F6DB267E-6A56-8C20-9AF5-909E114ADE21}"/>
              </a:ext>
            </a:extLst>
          </p:cNvPr>
          <p:cNvSpPr/>
          <p:nvPr/>
        </p:nvSpPr>
        <p:spPr>
          <a:xfrm>
            <a:off x="1331640" y="3645024"/>
            <a:ext cx="144016" cy="50405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63857-E6DC-E68D-DA8D-C40F7961BBFD}"/>
              </a:ext>
            </a:extLst>
          </p:cNvPr>
          <p:cNvSpPr txBox="1"/>
          <p:nvPr/>
        </p:nvSpPr>
        <p:spPr>
          <a:xfrm>
            <a:off x="467544" y="37123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B3506-855D-A4E1-2A94-E94396D1DFD4}"/>
              </a:ext>
            </a:extLst>
          </p:cNvPr>
          <p:cNvSpPr txBox="1"/>
          <p:nvPr/>
        </p:nvSpPr>
        <p:spPr>
          <a:xfrm>
            <a:off x="3923928" y="3448903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where M is the consumption of goods other than automobiles, x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is the quality of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aseline="30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automobile, and n is the number of automobiles.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5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72000" y="1367155"/>
            <a:ext cx="0" cy="169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419100" y="1412776"/>
            <a:ext cx="464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</a:p>
        </p:txBody>
      </p:sp>
      <p:sp>
        <p:nvSpPr>
          <p:cNvPr id="23557" name="TextBox 12"/>
          <p:cNvSpPr txBox="1">
            <a:spLocks noChangeArrowheads="1"/>
          </p:cNvSpPr>
          <p:nvPr/>
        </p:nvSpPr>
        <p:spPr bwMode="auto">
          <a:xfrm>
            <a:off x="4519613" y="1438176"/>
            <a:ext cx="464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33"/>
          <a:stretch/>
        </p:blipFill>
        <p:spPr bwMode="auto">
          <a:xfrm>
            <a:off x="1315575" y="2012173"/>
            <a:ext cx="1427625" cy="6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92" y="2048986"/>
            <a:ext cx="3460747" cy="87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850613-96D0-CD17-04B5-DCB09729B088}"/>
              </a:ext>
            </a:extLst>
          </p:cNvPr>
          <p:cNvSpPr txBox="1">
            <a:spLocks/>
          </p:cNvSpPr>
          <p:nvPr/>
        </p:nvSpPr>
        <p:spPr>
          <a:xfrm>
            <a:off x="611188" y="188913"/>
            <a:ext cx="78867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Model with Information Symmetry</a:t>
            </a:r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07A4DF1-A4A0-3BEC-B413-909FDE561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15" y="3469315"/>
            <a:ext cx="4071770" cy="89578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3C66EBD-7FC3-612C-7F03-6E7840BD7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0"/>
          <a:stretch/>
        </p:blipFill>
        <p:spPr bwMode="auto">
          <a:xfrm>
            <a:off x="2881542" y="1980828"/>
            <a:ext cx="776057" cy="6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내용 개체 틀 1">
            <a:extLst>
              <a:ext uri="{FF2B5EF4-FFF2-40B4-BE49-F238E27FC236}">
                <a16:creationId xmlns:a16="http://schemas.microsoft.com/office/drawing/2014/main" id="{2751CF02-0BA5-2452-EEBE-2DB42DFF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67" y="4753499"/>
            <a:ext cx="8322252" cy="1915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There is no equilibrium when </a:t>
            </a:r>
            <a:r>
              <a:rPr lang="en-US" altLang="ko-KR" sz="16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 &gt; 3/2</a:t>
            </a:r>
            <a:r>
              <a:rPr lang="en-US" altLang="ko-KR" sz="1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because group 1 is willing to sell their car, but no group is willing to buy, since the reservation price of group 2 is only 3/2 and group 1 is only 1.</a:t>
            </a:r>
          </a:p>
          <a:p>
            <a:pPr>
              <a:lnSpc>
                <a:spcPct val="120000"/>
              </a:lnSpc>
            </a:pPr>
            <a:endParaRPr lang="en-US" altLang="ko-KR" sz="2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When </a:t>
            </a:r>
            <a:r>
              <a:rPr lang="en-US" altLang="ko-KR" sz="16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 = 3/2</a:t>
            </a:r>
            <a:r>
              <a:rPr lang="en-US" altLang="ko-KR" sz="1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only group 2 wants to buy.</a:t>
            </a:r>
          </a:p>
          <a:p>
            <a:pPr>
              <a:lnSpc>
                <a:spcPct val="120000"/>
              </a:lnSpc>
            </a:pPr>
            <a:endParaRPr lang="en-US" altLang="ko-KR" sz="2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When </a:t>
            </a:r>
            <a:r>
              <a:rPr lang="en-US" altLang="ko-KR" sz="16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 &lt; 1</a:t>
            </a:r>
            <a:r>
              <a:rPr lang="en-US" altLang="ko-KR" sz="1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the equilibrium doesn't exist, since group 1 doesn't want to supply/sell their cars.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1368</Words>
  <Application>Microsoft Office PowerPoint</Application>
  <PresentationFormat>On-screen Show (4:3)</PresentationFormat>
  <Paragraphs>147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Franklin Gothic Medium</vt:lpstr>
      <vt:lpstr>Times New Roman</vt:lpstr>
      <vt:lpstr>Office Theme</vt:lpstr>
      <vt:lpstr>THE MARKET FOR "LEMONS": QUALITY UNCERTAINTY AND                                             THE MARKET MECHANISM  </vt:lpstr>
      <vt:lpstr>Brief summary</vt:lpstr>
      <vt:lpstr>Structure of the main reasoning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with Information Asymmetry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2014-09-06T20:31:20Z</dcterms:created>
  <dcterms:modified xsi:type="dcterms:W3CDTF">2023-02-13T16:47:12Z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